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6" r:id="rId2"/>
    <p:sldId id="261" r:id="rId3"/>
    <p:sldId id="257" r:id="rId4"/>
    <p:sldId id="258" r:id="rId5"/>
    <p:sldId id="260" r:id="rId6"/>
    <p:sldId id="262" r:id="rId7"/>
    <p:sldId id="259" r:id="rId8"/>
    <p:sldId id="264" r:id="rId9"/>
    <p:sldId id="265" r:id="rId10"/>
    <p:sldId id="267" r:id="rId11"/>
    <p:sldId id="324" r:id="rId12"/>
    <p:sldId id="273" r:id="rId13"/>
    <p:sldId id="275" r:id="rId14"/>
    <p:sldId id="285" r:id="rId15"/>
    <p:sldId id="337" r:id="rId16"/>
    <p:sldId id="276" r:id="rId17"/>
    <p:sldId id="277" r:id="rId18"/>
    <p:sldId id="266" r:id="rId19"/>
    <p:sldId id="338" r:id="rId20"/>
    <p:sldId id="278" r:id="rId21"/>
    <p:sldId id="279" r:id="rId22"/>
    <p:sldId id="280" r:id="rId23"/>
    <p:sldId id="339" r:id="rId24"/>
    <p:sldId id="281" r:id="rId25"/>
    <p:sldId id="286" r:id="rId26"/>
    <p:sldId id="340" r:id="rId27"/>
    <p:sldId id="341" r:id="rId28"/>
    <p:sldId id="376" r:id="rId29"/>
    <p:sldId id="268" r:id="rId30"/>
    <p:sldId id="282" r:id="rId31"/>
    <p:sldId id="283" r:id="rId32"/>
    <p:sldId id="284" r:id="rId33"/>
    <p:sldId id="342" r:id="rId34"/>
    <p:sldId id="343" r:id="rId35"/>
    <p:sldId id="377" r:id="rId36"/>
    <p:sldId id="287" r:id="rId37"/>
    <p:sldId id="271" r:id="rId38"/>
    <p:sldId id="289" r:id="rId39"/>
    <p:sldId id="325" r:id="rId40"/>
    <p:sldId id="326" r:id="rId41"/>
    <p:sldId id="413" r:id="rId42"/>
    <p:sldId id="288" r:id="rId43"/>
    <p:sldId id="290" r:id="rId44"/>
    <p:sldId id="294" r:id="rId45"/>
    <p:sldId id="293" r:id="rId46"/>
    <p:sldId id="405" r:id="rId47"/>
    <p:sldId id="346" r:id="rId48"/>
    <p:sldId id="295" r:id="rId49"/>
    <p:sldId id="296" r:id="rId50"/>
    <p:sldId id="297" r:id="rId51"/>
    <p:sldId id="298" r:id="rId52"/>
    <p:sldId id="349" r:id="rId53"/>
    <p:sldId id="300" r:id="rId54"/>
    <p:sldId id="301" r:id="rId55"/>
    <p:sldId id="302" r:id="rId56"/>
    <p:sldId id="345" r:id="rId57"/>
    <p:sldId id="350" r:id="rId58"/>
    <p:sldId id="303" r:id="rId59"/>
    <p:sldId id="307" r:id="rId60"/>
    <p:sldId id="310" r:id="rId61"/>
    <p:sldId id="311" r:id="rId62"/>
    <p:sldId id="312" r:id="rId63"/>
    <p:sldId id="374" r:id="rId64"/>
    <p:sldId id="313" r:id="rId65"/>
    <p:sldId id="375" r:id="rId66"/>
    <p:sldId id="379" r:id="rId67"/>
    <p:sldId id="305" r:id="rId68"/>
    <p:sldId id="306" r:id="rId69"/>
    <p:sldId id="354" r:id="rId70"/>
    <p:sldId id="410" r:id="rId71"/>
    <p:sldId id="352" r:id="rId72"/>
    <p:sldId id="309" r:id="rId73"/>
    <p:sldId id="314" r:id="rId74"/>
    <p:sldId id="315" r:id="rId75"/>
    <p:sldId id="353" r:id="rId76"/>
    <p:sldId id="316" r:id="rId77"/>
    <p:sldId id="355" r:id="rId78"/>
    <p:sldId id="370" r:id="rId79"/>
    <p:sldId id="371" r:id="rId80"/>
    <p:sldId id="372" r:id="rId81"/>
    <p:sldId id="272" r:id="rId82"/>
    <p:sldId id="318" r:id="rId83"/>
    <p:sldId id="381" r:id="rId84"/>
    <p:sldId id="329" r:id="rId85"/>
    <p:sldId id="357" r:id="rId86"/>
    <p:sldId id="358" r:id="rId87"/>
    <p:sldId id="320" r:id="rId88"/>
    <p:sldId id="359" r:id="rId89"/>
    <p:sldId id="380" r:id="rId90"/>
    <p:sldId id="321" r:id="rId91"/>
    <p:sldId id="330" r:id="rId92"/>
    <p:sldId id="360" r:id="rId93"/>
    <p:sldId id="361" r:id="rId94"/>
    <p:sldId id="362" r:id="rId95"/>
    <p:sldId id="363" r:id="rId96"/>
    <p:sldId id="364" r:id="rId97"/>
    <p:sldId id="383" r:id="rId98"/>
    <p:sldId id="368" r:id="rId99"/>
    <p:sldId id="366" r:id="rId100"/>
    <p:sldId id="367" r:id="rId101"/>
    <p:sldId id="369" r:id="rId102"/>
    <p:sldId id="385" r:id="rId103"/>
    <p:sldId id="386" r:id="rId104"/>
    <p:sldId id="384" r:id="rId105"/>
    <p:sldId id="387" r:id="rId106"/>
    <p:sldId id="331" r:id="rId107"/>
    <p:sldId id="322" r:id="rId108"/>
    <p:sldId id="323" r:id="rId109"/>
    <p:sldId id="332" r:id="rId110"/>
    <p:sldId id="389" r:id="rId111"/>
    <p:sldId id="390" r:id="rId112"/>
    <p:sldId id="391" r:id="rId113"/>
    <p:sldId id="333" r:id="rId114"/>
    <p:sldId id="392" r:id="rId115"/>
    <p:sldId id="334" r:id="rId116"/>
    <p:sldId id="393" r:id="rId117"/>
    <p:sldId id="394" r:id="rId118"/>
    <p:sldId id="336" r:id="rId119"/>
    <p:sldId id="395" r:id="rId120"/>
    <p:sldId id="396" r:id="rId121"/>
    <p:sldId id="397" r:id="rId122"/>
    <p:sldId id="401" r:id="rId123"/>
    <p:sldId id="402" r:id="rId124"/>
    <p:sldId id="403" r:id="rId125"/>
    <p:sldId id="399" r:id="rId126"/>
    <p:sldId id="407" r:id="rId127"/>
    <p:sldId id="408" r:id="rId128"/>
    <p:sldId id="328" r:id="rId129"/>
    <p:sldId id="404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mie Pak" initials="DP" lastIdx="2" clrIdx="0">
    <p:extLst>
      <p:ext uri="{19B8F6BF-5375-455C-9EA6-DF929625EA0E}">
        <p15:presenceInfo xmlns:p15="http://schemas.microsoft.com/office/powerpoint/2012/main" userId="4b69cf22636fc9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0" autoAdjust="0"/>
    <p:restoredTop sz="94660"/>
  </p:normalViewPr>
  <p:slideViewPr>
    <p:cSldViewPr snapToGrid="0">
      <p:cViewPr varScale="1">
        <p:scale>
          <a:sx n="63" d="100"/>
          <a:sy n="63" d="100"/>
        </p:scale>
        <p:origin x="3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8T16:23:47.323" idx="2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A84E6-8CD7-4B58-A733-E33ED31E374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7483E-93A4-42DE-B3C1-85118E61C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9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B48C-5D56-4408-B206-FD260BC26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E3F0D5-5706-410A-9B8D-0D1266272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9BD34-EB4A-407A-8E9C-9CC9F8FB3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C50D9-D6F5-4DB8-8028-7E9C326E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BBDE9-6CFF-4804-8736-DDB17D81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479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592D8-A0C8-4186-99CB-A12BE128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E5B1A-E364-4644-B4A2-AC67C39040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27EBE-A134-4BD1-ACEF-387CEDEC9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6DB2B-F556-44DB-A523-0589319A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A7A77-246B-4BE7-AD95-FE84B10D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4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BC0A6C-57DB-4013-81DA-45DA97CAA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F6997-54A5-48E3-8E79-4C20D9FFA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09C30-E5F3-4E1E-8A57-E738466B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72BE6-5687-4872-9A0A-FD0079668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6948D-620D-4C95-A281-4A8352DEE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9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952E1-7407-4DB2-9951-6D9F00A01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0AA83-4DF3-4965-A476-27B82CF16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B5490-FACD-49F6-A228-61EF42AA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EF24B-23C2-4238-AB45-B124015D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08AB8-2E8E-450B-A014-2700D475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43D2-2E9B-4A82-B904-6858EBAAD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25008-B2FF-45DF-B3DD-5B9A423EB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9FCAD-EEC3-4638-BB28-9780C53C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8551-662E-488E-841C-5B42752C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36211-4929-4A0F-A695-C8C9302F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63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0A96-5553-4DEE-9FDB-3EB6AFB4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E6F40-874D-4AA0-985B-4003530C64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5AA12-6AB7-4113-BA1C-FCBB75075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A6528-877A-4D45-ADD7-57FD5847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CA863-AC9A-45C2-938E-E5FA07D6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A3D18-4C58-464B-BE7C-29BF37EE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0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754C-E00B-493C-9DFE-C7870ADB3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F113A-2391-4B87-8D62-4C9E651E3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77A30-6EA0-46D0-95C5-666FA4A65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F6E1E-4AD0-4A7E-AF25-14E429C7B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EBD4A-F38D-4505-A789-1A70FDC839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ECE70B-BDEE-4F82-BE88-08AECE35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730B1-F757-4D11-832A-008319164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364CAF-2751-4B22-81FB-A4786496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6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71B6C-7702-4CAF-B148-8ADAD55B5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54C96-50B5-4667-BFED-B2F53B406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B8175-516C-4226-B0F2-67453AD37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B4BFE-A89A-46F1-B182-8D934C14E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21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764AAB-ADE5-415B-9E60-516766E9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7C2A3-EEEA-42FE-8E80-D9B7D0AE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0384A-3B86-48D8-AF75-54E9035A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1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12C6-1B6F-4931-8F96-63591866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9506-FA2F-4CF1-AE3C-DE3049EA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E64C7-F303-4EC8-8921-237CBCCBE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F1FF5-E993-44EA-AF3E-481628AB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FE13B-7A22-40F4-940C-9BC9ADCB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99924-5EB4-446F-818C-7F5F3C053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6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68D0-4B13-4F8E-81B0-8FD0297B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4B1EA4-1DD9-44F1-847E-64E41E981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40FA5-7571-4719-B2F8-E36BBA228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C4E04-AD5B-4003-BE53-5B5336D0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2CBFA-4619-4892-9CCE-5C3643CA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8F127-9C99-40B6-8015-3FA4E9F1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1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628DF1-DC20-4893-A0DA-CBE1E83C4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17987-38EB-49DC-84D9-034E37E27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76837-2399-4EDF-8533-D2EBD1A14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134EB-6694-4EB5-A2E0-055FA49E052F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CC838-2DED-4714-BF53-B4BC40855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5F74E-3000-4AFF-902A-6BD1AC103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B77B2-88F5-4ED6-AC47-447506155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8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91499VB5hg?start=34&amp;feature=oembed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8C5E9-E727-4F5D-9C80-B56805513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039" y="259479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9600" dirty="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Intro to ggplot2</a:t>
            </a:r>
            <a:br>
              <a:rPr lang="en-US" sz="9600" dirty="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</a:br>
            <a:br>
              <a:rPr lang="en-US" sz="9600" dirty="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</a:br>
            <a:r>
              <a:rPr lang="en-US" sz="3200" dirty="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Damie Pak </a:t>
            </a:r>
          </a:p>
        </p:txBody>
      </p:sp>
    </p:spTree>
    <p:extLst>
      <p:ext uri="{BB962C8B-B14F-4D97-AF65-F5344CB8AC3E}">
        <p14:creationId xmlns:p14="http://schemas.microsoft.com/office/powerpoint/2010/main" val="512068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52286-10B3-4D6B-AFD4-C0D494BE6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83" r="1237"/>
          <a:stretch/>
        </p:blipFill>
        <p:spPr>
          <a:xfrm>
            <a:off x="1" y="-86321"/>
            <a:ext cx="8717280" cy="69636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975394-6F01-4F45-B8E4-FFA1F8201014}"/>
              </a:ext>
            </a:extLst>
          </p:cNvPr>
          <p:cNvSpPr txBox="1"/>
          <p:nvPr/>
        </p:nvSpPr>
        <p:spPr>
          <a:xfrm>
            <a:off x="8829040" y="2042198"/>
            <a:ext cx="29329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Jost" pitchFamily="2" charset="0"/>
                <a:ea typeface="Jost" pitchFamily="2" charset="0"/>
              </a:rPr>
              <a:t>If you must walk away from the</a:t>
            </a:r>
          </a:p>
          <a:p>
            <a:r>
              <a:rPr lang="en-US" sz="2800" i="1" dirty="0">
                <a:latin typeface="Jost" pitchFamily="2" charset="0"/>
                <a:ea typeface="Jost" pitchFamily="2" charset="0"/>
              </a:rPr>
              <a:t> workshop with one word:</a:t>
            </a:r>
          </a:p>
          <a:p>
            <a:r>
              <a:rPr lang="en-US" sz="2800" i="1" dirty="0">
                <a:latin typeface="Jost" pitchFamily="2" charset="0"/>
                <a:ea typeface="Jost" pitchFamily="2" charset="0"/>
              </a:rPr>
              <a:t> it’s </a:t>
            </a:r>
            <a:r>
              <a:rPr lang="en-US" sz="2800" i="1" u="sng" dirty="0">
                <a:latin typeface="Jost" pitchFamily="2" charset="0"/>
                <a:ea typeface="Jost" pitchFamily="2" charset="0"/>
              </a:rPr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6759413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49EF70-B0C5-4F11-90F6-EDF774D9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51" y="956989"/>
            <a:ext cx="7140098" cy="562282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B9E196-CA69-4759-8E29-C9DC0950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" y="-94254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Answer to C.5</a:t>
            </a:r>
          </a:p>
        </p:txBody>
      </p:sp>
    </p:spTree>
    <p:extLst>
      <p:ext uri="{BB962C8B-B14F-4D97-AF65-F5344CB8AC3E}">
        <p14:creationId xmlns:p14="http://schemas.microsoft.com/office/powerpoint/2010/main" val="28346840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97D4-277B-4278-895F-5D381C12B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04" y="3975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Jost" pitchFamily="2" charset="0"/>
                <a:ea typeface="Jost" pitchFamily="2" charset="0"/>
              </a:rPr>
              <a:t>Now change the color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5A96C-3E8D-4E44-8E47-4D9BF79F13E2}"/>
              </a:ext>
            </a:extLst>
          </p:cNvPr>
          <p:cNvSpPr/>
          <p:nvPr/>
        </p:nvSpPr>
        <p:spPr>
          <a:xfrm>
            <a:off x="318976" y="2551837"/>
            <a:ext cx="143848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Jost" pitchFamily="2" charset="0"/>
                <a:ea typeface="Jost" pitchFamily="2" charset="0"/>
              </a:rPr>
              <a:t> </a:t>
            </a:r>
            <a:r>
              <a:rPr lang="en-US" sz="3600" dirty="0" err="1">
                <a:latin typeface="Jost" pitchFamily="2" charset="0"/>
                <a:ea typeface="Jost" pitchFamily="2" charset="0"/>
              </a:rPr>
              <a:t>scale_fill_manual</a:t>
            </a:r>
            <a:r>
              <a:rPr lang="en-US" sz="3600" dirty="0">
                <a:latin typeface="Jost" pitchFamily="2" charset="0"/>
                <a:ea typeface="Jost" pitchFamily="2" charset="0"/>
              </a:rPr>
              <a:t>(name="Counties",</a:t>
            </a:r>
          </a:p>
          <a:p>
            <a:r>
              <a:rPr lang="en-US" sz="3600" dirty="0">
                <a:latin typeface="Jost" pitchFamily="2" charset="0"/>
                <a:ea typeface="Jost" pitchFamily="2" charset="0"/>
              </a:rPr>
              <a:t>                     labels=c("FV","I","CM",'HB'),</a:t>
            </a:r>
          </a:p>
          <a:p>
            <a:r>
              <a:rPr lang="en-US" sz="3600" dirty="0">
                <a:latin typeface="Jost" pitchFamily="2" charset="0"/>
                <a:ea typeface="Jost" pitchFamily="2" charset="0"/>
              </a:rPr>
              <a:t>                     values=c("</a:t>
            </a:r>
            <a:r>
              <a:rPr lang="en-US" sz="3600" dirty="0" err="1">
                <a:latin typeface="Jost" pitchFamily="2" charset="0"/>
                <a:ea typeface="Jost" pitchFamily="2" charset="0"/>
              </a:rPr>
              <a:t>purple","green","navy",'gold</a:t>
            </a:r>
            <a:r>
              <a:rPr lang="en-US" sz="3600" dirty="0">
                <a:latin typeface="Jost" pitchFamily="2" charset="0"/>
                <a:ea typeface="Jost" pitchFamily="2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4699168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0009-33AA-4F7A-9A31-37ED3BC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8480" y="2553052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C.6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C65C2-B1B1-443B-8A2C-5C8FB87E3E58}"/>
              </a:ext>
            </a:extLst>
          </p:cNvPr>
          <p:cNvSpPr txBox="1"/>
          <p:nvPr/>
        </p:nvSpPr>
        <p:spPr>
          <a:xfrm>
            <a:off x="3945276" y="3693949"/>
            <a:ext cx="33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Watch out for </a:t>
            </a:r>
            <a:r>
              <a:rPr lang="en-US" dirty="0" err="1">
                <a:latin typeface="Jost" pitchFamily="2" charset="0"/>
                <a:ea typeface="Jost" pitchFamily="2" charset="0"/>
              </a:rPr>
              <a:t>scale_butt_manual</a:t>
            </a:r>
            <a:endParaRPr lang="en-US" dirty="0"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608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B9E196-CA69-4759-8E29-C9DC0950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" y="-94254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Answer to C.6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3912E6-7796-4E54-99BE-9575FE4F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55" y="1601892"/>
            <a:ext cx="7095947" cy="40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843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8208E-B2FC-4E1E-AE41-9AF2658B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937" y="2656263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Change the title and the theme</a:t>
            </a:r>
          </a:p>
        </p:txBody>
      </p:sp>
    </p:spTree>
    <p:extLst>
      <p:ext uri="{BB962C8B-B14F-4D97-AF65-F5344CB8AC3E}">
        <p14:creationId xmlns:p14="http://schemas.microsoft.com/office/powerpoint/2010/main" val="4472567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0009-33AA-4F7A-9A31-37ED3BC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18" y="2840728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C.7</a:t>
            </a:r>
          </a:p>
        </p:txBody>
      </p:sp>
    </p:spTree>
    <p:extLst>
      <p:ext uri="{BB962C8B-B14F-4D97-AF65-F5344CB8AC3E}">
        <p14:creationId xmlns:p14="http://schemas.microsoft.com/office/powerpoint/2010/main" val="3293177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0FA01E-86CD-48CF-8845-7F751798DD76}"/>
              </a:ext>
            </a:extLst>
          </p:cNvPr>
          <p:cNvSpPr txBox="1"/>
          <p:nvPr/>
        </p:nvSpPr>
        <p:spPr>
          <a:xfrm>
            <a:off x="4164483" y="5247942"/>
            <a:ext cx="4899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Part D (final): Tiled plots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B427BF-ABB2-49A6-B49F-297F47FCB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934" y="267984"/>
            <a:ext cx="7928707" cy="445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2483D0-69A0-4C49-B2D8-1333E33D570D}"/>
              </a:ext>
            </a:extLst>
          </p:cNvPr>
          <p:cNvSpPr txBox="1"/>
          <p:nvPr/>
        </p:nvSpPr>
        <p:spPr>
          <a:xfrm>
            <a:off x="6390526" y="3719245"/>
            <a:ext cx="904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5A0B05-2241-457D-BF3F-533899B4C49F}"/>
              </a:ext>
            </a:extLst>
          </p:cNvPr>
          <p:cNvSpPr txBox="1"/>
          <p:nvPr/>
        </p:nvSpPr>
        <p:spPr>
          <a:xfrm>
            <a:off x="5370226" y="4036669"/>
            <a:ext cx="9041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36246523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6F0939-9B41-44A8-9EC1-1AAE6381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736" y="787759"/>
            <a:ext cx="5872397" cy="58723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F65687-B056-454B-99AC-46DDBC8E1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51" y="-234669"/>
            <a:ext cx="10760373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091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28C-1300-4816-A46E-0A4470B7F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really need to be adding </a:t>
            </a:r>
            <a:r>
              <a:rPr lang="en-US" dirty="0" err="1"/>
              <a:t>geom_tile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188D-E052-4203-900A-C24771855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587" y="285304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They can be visually striking and informative</a:t>
            </a:r>
          </a:p>
          <a:p>
            <a:pPr marL="0" indent="0" algn="ctr">
              <a:buNone/>
            </a:pPr>
            <a:r>
              <a:rPr lang="en-US" sz="3600" dirty="0"/>
              <a:t>Somewhat underused</a:t>
            </a:r>
          </a:p>
        </p:txBody>
      </p:sp>
    </p:spTree>
    <p:extLst>
      <p:ext uri="{BB962C8B-B14F-4D97-AF65-F5344CB8AC3E}">
        <p14:creationId xmlns:p14="http://schemas.microsoft.com/office/powerpoint/2010/main" val="26804686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05AA-6451-4BF2-9C58-7F695DCCE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04" y="100588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Again! Melt!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086DB-1545-4D18-9EBD-A14FA7A6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97" y="1426151"/>
            <a:ext cx="11211932" cy="461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98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3087-E06F-407C-B219-80C17A8B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73" y="2534506"/>
            <a:ext cx="7900283" cy="129669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I only want to plot a single county FV- this is the data-frame.</a:t>
            </a:r>
            <a:br>
              <a:rPr lang="en-US" dirty="0">
                <a:latin typeface="Jost" pitchFamily="2" charset="0"/>
                <a:ea typeface="Jost" pitchFamily="2" charset="0"/>
              </a:rPr>
            </a:br>
            <a:br>
              <a:rPr lang="en-US" dirty="0">
                <a:latin typeface="Jost" pitchFamily="2" charset="0"/>
                <a:ea typeface="Jost" pitchFamily="2" charset="0"/>
              </a:rPr>
            </a:br>
            <a:r>
              <a:rPr lang="en-US" dirty="0">
                <a:latin typeface="Jost" pitchFamily="2" charset="0"/>
                <a:ea typeface="Jost" pitchFamily="2" charset="0"/>
              </a:rPr>
              <a:t>It is impossible to use </a:t>
            </a:r>
            <a:r>
              <a:rPr lang="en-US" dirty="0" err="1">
                <a:latin typeface="Jost" pitchFamily="2" charset="0"/>
                <a:ea typeface="Jost" pitchFamily="2" charset="0"/>
              </a:rPr>
              <a:t>ggplot</a:t>
            </a:r>
            <a:r>
              <a:rPr lang="en-US" dirty="0">
                <a:latin typeface="Jost" pitchFamily="2" charset="0"/>
                <a:ea typeface="Jost" pitchFamily="2" charset="0"/>
              </a:rPr>
              <a:t> without understanding what your data looks like.</a:t>
            </a:r>
            <a:br>
              <a:rPr lang="en-US" dirty="0">
                <a:latin typeface="Jost" pitchFamily="2" charset="0"/>
                <a:ea typeface="Jost" pitchFamily="2" charset="0"/>
              </a:rPr>
            </a:br>
            <a:br>
              <a:rPr lang="en-US" dirty="0">
                <a:latin typeface="Jost" pitchFamily="2" charset="0"/>
                <a:ea typeface="Jost" pitchFamily="2" charset="0"/>
              </a:rPr>
            </a:br>
            <a:r>
              <a:rPr lang="en-US" dirty="0">
                <a:latin typeface="Jost" pitchFamily="2" charset="0"/>
                <a:ea typeface="Jost" pitchFamily="2" charset="0"/>
              </a:rPr>
              <a:t>This is a huge boon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F3AC9-16C8-463D-9279-1D5DBDAD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499" y="0"/>
            <a:ext cx="2784038" cy="6801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51502-65C8-4848-8C2C-DE806AE1B25D}"/>
              </a:ext>
            </a:extLst>
          </p:cNvPr>
          <p:cNvSpPr txBox="1"/>
          <p:nvPr/>
        </p:nvSpPr>
        <p:spPr>
          <a:xfrm>
            <a:off x="445273" y="278296"/>
            <a:ext cx="20681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t" pitchFamily="2" charset="0"/>
                <a:ea typeface="Jost" pitchFamily="2" charset="0"/>
              </a:rPr>
              <a:t>Starting</a:t>
            </a:r>
          </a:p>
        </p:txBody>
      </p:sp>
    </p:spTree>
    <p:extLst>
      <p:ext uri="{BB962C8B-B14F-4D97-AF65-F5344CB8AC3E}">
        <p14:creationId xmlns:p14="http://schemas.microsoft.com/office/powerpoint/2010/main" val="363425754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0009-33AA-4F7A-9A31-37ED3BC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468" y="2509327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D.1</a:t>
            </a:r>
          </a:p>
        </p:txBody>
      </p:sp>
    </p:spTree>
    <p:extLst>
      <p:ext uri="{BB962C8B-B14F-4D97-AF65-F5344CB8AC3E}">
        <p14:creationId xmlns:p14="http://schemas.microsoft.com/office/powerpoint/2010/main" val="41987580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B9E196-CA69-4759-8E29-C9DC0950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" y="-94254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Answer to D.1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2FB20-0222-48A1-971E-F359EE03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02" y="378355"/>
            <a:ext cx="3509341" cy="64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456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0009-33AA-4F7A-9A31-37ED3BC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711" y="2943470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D.2</a:t>
            </a:r>
          </a:p>
        </p:txBody>
      </p:sp>
    </p:spTree>
    <p:extLst>
      <p:ext uri="{BB962C8B-B14F-4D97-AF65-F5344CB8AC3E}">
        <p14:creationId xmlns:p14="http://schemas.microsoft.com/office/powerpoint/2010/main" val="12682852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F34CF6-9176-460D-AAF0-0BDF31512274}"/>
              </a:ext>
            </a:extLst>
          </p:cNvPr>
          <p:cNvSpPr txBox="1"/>
          <p:nvPr/>
        </p:nvSpPr>
        <p:spPr>
          <a:xfrm>
            <a:off x="4459590" y="367973"/>
            <a:ext cx="3352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Jost" pitchFamily="2" charset="0"/>
                <a:ea typeface="Jost" pitchFamily="2" charset="0"/>
              </a:rPr>
              <a:t>First Layer!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2B89A-60BF-4D52-8BF7-345D5477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002" y="1291303"/>
            <a:ext cx="5147353" cy="51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B9E196-CA69-4759-8E29-C9DC0950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" y="-94254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Answer to D.2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6DA231-770A-4C03-B190-0A7466054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67" y="1014515"/>
            <a:ext cx="8479763" cy="53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124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916E6-B873-4796-A527-73F623AB7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847" y="1889289"/>
            <a:ext cx="3558591" cy="1757679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 err="1"/>
              <a:t>Geom_tiles</a:t>
            </a:r>
            <a:r>
              <a:rPr lang="en-US" sz="40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800742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0009-33AA-4F7A-9A31-37ED3BC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987" y="2553052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D.3</a:t>
            </a:r>
          </a:p>
        </p:txBody>
      </p:sp>
    </p:spTree>
    <p:extLst>
      <p:ext uri="{BB962C8B-B14F-4D97-AF65-F5344CB8AC3E}">
        <p14:creationId xmlns:p14="http://schemas.microsoft.com/office/powerpoint/2010/main" val="24916139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B9E196-CA69-4759-8E29-C9DC0950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" y="-94254"/>
            <a:ext cx="10515600" cy="1325563"/>
          </a:xfrm>
        </p:spPr>
        <p:txBody>
          <a:bodyPr/>
          <a:lstStyle/>
          <a:p>
            <a:r>
              <a:rPr lang="en-US" b="1" dirty="0"/>
              <a:t>Answer to D.3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9D8B7-ACB8-49DA-9D10-9C9797410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36" y="1387011"/>
            <a:ext cx="7154810" cy="455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31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EFF0-4D94-41E7-ACE2-48339C29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135" y="2358311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Okay need some border between the tiles</a:t>
            </a:r>
          </a:p>
        </p:txBody>
      </p:sp>
    </p:spTree>
    <p:extLst>
      <p:ext uri="{BB962C8B-B14F-4D97-AF65-F5344CB8AC3E}">
        <p14:creationId xmlns:p14="http://schemas.microsoft.com/office/powerpoint/2010/main" val="20213206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0009-33AA-4F7A-9A31-37ED3BC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987" y="2553052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D.4</a:t>
            </a:r>
          </a:p>
        </p:txBody>
      </p:sp>
    </p:spTree>
    <p:extLst>
      <p:ext uri="{BB962C8B-B14F-4D97-AF65-F5344CB8AC3E}">
        <p14:creationId xmlns:p14="http://schemas.microsoft.com/office/powerpoint/2010/main" val="211408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308B-F49E-4831-8AB7-647AF8F5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i="1" dirty="0">
                <a:latin typeface="Jost" pitchFamily="2" charset="0"/>
                <a:ea typeface="Jost" pitchFamily="2" charset="0"/>
              </a:rPr>
              <a:t>The first layer you start ALWAYS start out with is the data</a:t>
            </a:r>
          </a:p>
        </p:txBody>
      </p:sp>
    </p:spTree>
    <p:extLst>
      <p:ext uri="{BB962C8B-B14F-4D97-AF65-F5344CB8AC3E}">
        <p14:creationId xmlns:p14="http://schemas.microsoft.com/office/powerpoint/2010/main" val="27910861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B9E196-CA69-4759-8E29-C9DC0950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" y="-94254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Answer to D.4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18F355-9896-48FA-A1E8-F0C934F3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69" y="1038269"/>
            <a:ext cx="7945462" cy="505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040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EECA-8299-4123-B494-92C15543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0852" y="2584343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Change the scale layer</a:t>
            </a:r>
          </a:p>
        </p:txBody>
      </p:sp>
    </p:spTree>
    <p:extLst>
      <p:ext uri="{BB962C8B-B14F-4D97-AF65-F5344CB8AC3E}">
        <p14:creationId xmlns:p14="http://schemas.microsoft.com/office/powerpoint/2010/main" val="18114638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0009-33AA-4F7A-9A31-37ED3BC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987" y="2553052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D.5</a:t>
            </a:r>
          </a:p>
        </p:txBody>
      </p:sp>
    </p:spTree>
    <p:extLst>
      <p:ext uri="{BB962C8B-B14F-4D97-AF65-F5344CB8AC3E}">
        <p14:creationId xmlns:p14="http://schemas.microsoft.com/office/powerpoint/2010/main" val="22534229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B9E196-CA69-4759-8E29-C9DC0950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0" y="-94254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Answer to D.5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A87F4-DE47-47C3-89B0-8A463928B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54" y="1231309"/>
            <a:ext cx="7712396" cy="490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31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92FF-D7CA-4054-8F04-EF6584D8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Change the label and theme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144A8-C1F6-4F72-945B-7B5BCB8DF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8" t="2973"/>
          <a:stretch/>
        </p:blipFill>
        <p:spPr>
          <a:xfrm>
            <a:off x="3921760" y="1690688"/>
            <a:ext cx="4526241" cy="450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627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0009-33AA-4F7A-9A31-37ED3BC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987" y="2553052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D.6</a:t>
            </a:r>
          </a:p>
        </p:txBody>
      </p:sp>
    </p:spTree>
    <p:extLst>
      <p:ext uri="{BB962C8B-B14F-4D97-AF65-F5344CB8AC3E}">
        <p14:creationId xmlns:p14="http://schemas.microsoft.com/office/powerpoint/2010/main" val="23506160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BDB3-5124-4EFE-9C51-AA1F84E5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089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Jost" pitchFamily="2" charset="0"/>
                <a:ea typeface="Jost" pitchFamily="2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354376930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1E459-0ED2-4890-A465-04D7127A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future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F1B81-4FD4-4498-8701-4D9D5079C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want to do smaller workshops for spatial mapping (the worst thing ever) and interactive stuff.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Lol you can’t get on our list-serv unfortunately, but I tweet an insane amount (@pakdamie) so you can see what I’m up to</a:t>
            </a:r>
          </a:p>
        </p:txBody>
      </p:sp>
    </p:spTree>
    <p:extLst>
      <p:ext uri="{BB962C8B-B14F-4D97-AF65-F5344CB8AC3E}">
        <p14:creationId xmlns:p14="http://schemas.microsoft.com/office/powerpoint/2010/main" val="371734748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397-8389-48A9-A5A0-1D6FD53B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F021-96D1-4A66-9231-B5EBC8E38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>
                <a:latin typeface="Jost" pitchFamily="2" charset="0"/>
                <a:ea typeface="Jost" pitchFamily="2" charset="0"/>
              </a:rPr>
              <a:t>Twitter and people specializing in data-viz</a:t>
            </a:r>
          </a:p>
          <a:p>
            <a:pPr marL="514350" indent="-514350">
              <a:buAutoNum type="arabicParenR"/>
            </a:pPr>
            <a:r>
              <a:rPr lang="en-US" dirty="0">
                <a:latin typeface="Jost" pitchFamily="2" charset="0"/>
                <a:ea typeface="Jost" pitchFamily="2" charset="0"/>
              </a:rPr>
              <a:t>Find the most niche thing you love and data-viz it </a:t>
            </a:r>
          </a:p>
          <a:p>
            <a:pPr marL="514350" indent="-514350">
              <a:buAutoNum type="arabicParenR"/>
            </a:pPr>
            <a:r>
              <a:rPr lang="en-US" dirty="0">
                <a:latin typeface="Jost" pitchFamily="2" charset="0"/>
                <a:ea typeface="Jost" pitchFamily="2" charset="0"/>
              </a:rPr>
              <a:t>Email me cause I love procrastinating from work</a:t>
            </a:r>
          </a:p>
          <a:p>
            <a:pPr marL="514350" indent="-514350">
              <a:buAutoNum type="arabicParenR"/>
            </a:pPr>
            <a:r>
              <a:rPr lang="en-US" dirty="0">
                <a:latin typeface="Jost" pitchFamily="2" charset="0"/>
                <a:ea typeface="Jost" pitchFamily="2" charset="0"/>
              </a:rPr>
              <a:t>Google, google, google, google, google</a:t>
            </a:r>
          </a:p>
        </p:txBody>
      </p:sp>
    </p:spTree>
    <p:extLst>
      <p:ext uri="{BB962C8B-B14F-4D97-AF65-F5344CB8AC3E}">
        <p14:creationId xmlns:p14="http://schemas.microsoft.com/office/powerpoint/2010/main" val="37169608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71771-41B7-405A-9001-5941CCCA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795" y="2676468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3774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0EA74-D7FD-4A2D-8F15-E5377B821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17" y="109178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The first layer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60570-C948-4760-AB3B-39F635E2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17" y="305690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 err="1">
                <a:latin typeface="Jost" pitchFamily="2" charset="0"/>
                <a:ea typeface="Jost" pitchFamily="2" charset="0"/>
              </a:rPr>
              <a:t>ggplot</a:t>
            </a:r>
            <a:r>
              <a:rPr lang="en-US" sz="3200" i="1" dirty="0">
                <a:latin typeface="Jost" pitchFamily="2" charset="0"/>
                <a:ea typeface="Jost" pitchFamily="2" charset="0"/>
              </a:rPr>
              <a:t>(</a:t>
            </a:r>
            <a:r>
              <a:rPr lang="en-US" sz="3200" i="1" dirty="0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data</a:t>
            </a:r>
            <a:r>
              <a:rPr lang="en-US" sz="3200" i="1" dirty="0">
                <a:latin typeface="Jost" pitchFamily="2" charset="0"/>
                <a:ea typeface="Jost" pitchFamily="2" charset="0"/>
              </a:rPr>
              <a:t>, </a:t>
            </a:r>
            <a:r>
              <a:rPr lang="en-US" sz="3200" i="1" dirty="0" err="1">
                <a:latin typeface="Jost" pitchFamily="2" charset="0"/>
                <a:ea typeface="Jost" pitchFamily="2" charset="0"/>
              </a:rPr>
              <a:t>aes</a:t>
            </a:r>
            <a:r>
              <a:rPr lang="en-US" sz="3200" i="1" dirty="0">
                <a:latin typeface="Jost" pitchFamily="2" charset="0"/>
                <a:ea typeface="Jost" pitchFamily="2" charset="0"/>
              </a:rPr>
              <a:t>(x = </a:t>
            </a:r>
            <a:r>
              <a:rPr lang="en-US" sz="3200" i="1" dirty="0" err="1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variable_x</a:t>
            </a:r>
            <a:r>
              <a:rPr lang="en-US" sz="3200" i="1" dirty="0">
                <a:latin typeface="Jost" pitchFamily="2" charset="0"/>
                <a:ea typeface="Jost" pitchFamily="2" charset="0"/>
              </a:rPr>
              <a:t>, y= </a:t>
            </a:r>
            <a:r>
              <a:rPr lang="en-US" sz="3200" i="1" dirty="0" err="1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variable_y</a:t>
            </a:r>
            <a:r>
              <a:rPr lang="en-US" sz="3200" i="1" dirty="0">
                <a:latin typeface="Jost" pitchFamily="2" charset="0"/>
                <a:ea typeface="Jost" pitchFamily="2" charset="0"/>
              </a:rPr>
              <a:t>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76AB5-120E-47D9-A32F-C887A5438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130" y="109178"/>
            <a:ext cx="2720427" cy="66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53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16A98-3DB7-4139-8056-408676BE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83"/>
            <a:ext cx="10515600" cy="1325563"/>
          </a:xfrm>
        </p:spPr>
        <p:txBody>
          <a:bodyPr/>
          <a:lstStyle/>
          <a:p>
            <a:pPr algn="ctr"/>
            <a:r>
              <a:rPr lang="en-US" sz="4800" i="1" dirty="0" err="1">
                <a:latin typeface="Jost" pitchFamily="2" charset="0"/>
                <a:ea typeface="Jost" pitchFamily="2" charset="0"/>
              </a:rPr>
              <a:t>aes</a:t>
            </a:r>
            <a:r>
              <a:rPr lang="en-US" sz="4800" i="1" dirty="0">
                <a:latin typeface="Jost" pitchFamily="2" charset="0"/>
                <a:ea typeface="Jost" pitchFamily="2" charset="0"/>
              </a:rPr>
              <a:t> is short for 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54232-A81A-4182-AA9A-7FC86163F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24268"/>
            <a:ext cx="10515600" cy="215047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b="1" dirty="0">
                <a:latin typeface="Jost" pitchFamily="2" charset="0"/>
                <a:ea typeface="Jost" pitchFamily="2" charset="0"/>
              </a:rPr>
              <a:t>This is saying that the variables in here is linked to a visual properties </a:t>
            </a:r>
          </a:p>
        </p:txBody>
      </p:sp>
    </p:spTree>
    <p:extLst>
      <p:ext uri="{BB962C8B-B14F-4D97-AF65-F5344CB8AC3E}">
        <p14:creationId xmlns:p14="http://schemas.microsoft.com/office/powerpoint/2010/main" val="3122107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2528E-C4E1-4198-B658-DB1B845F6A24}"/>
              </a:ext>
            </a:extLst>
          </p:cNvPr>
          <p:cNvSpPr txBox="1"/>
          <p:nvPr/>
        </p:nvSpPr>
        <p:spPr>
          <a:xfrm>
            <a:off x="4160299" y="3013501"/>
            <a:ext cx="593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Jost" pitchFamily="2" charset="0"/>
                <a:ea typeface="Jost" pitchFamily="2" charset="0"/>
              </a:rPr>
              <a:t>EXERCISE A.1</a:t>
            </a:r>
          </a:p>
        </p:txBody>
      </p:sp>
    </p:spTree>
    <p:extLst>
      <p:ext uri="{BB962C8B-B14F-4D97-AF65-F5344CB8AC3E}">
        <p14:creationId xmlns:p14="http://schemas.microsoft.com/office/powerpoint/2010/main" val="118901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4E8FE-C83B-4C14-9C4D-1E41E45A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69" y="526129"/>
            <a:ext cx="9819861" cy="6137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1E55A-F9BA-48F9-968C-3B54A549E70F}"/>
              </a:ext>
            </a:extLst>
          </p:cNvPr>
          <p:cNvSpPr txBox="1"/>
          <p:nvPr/>
        </p:nvSpPr>
        <p:spPr>
          <a:xfrm>
            <a:off x="127681" y="2909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Jost" pitchFamily="2" charset="0"/>
                <a:ea typeface="Jost" pitchFamily="2" charset="0"/>
              </a:rPr>
              <a:t>Solution to Exercise A.1!</a:t>
            </a:r>
          </a:p>
        </p:txBody>
      </p:sp>
    </p:spTree>
    <p:extLst>
      <p:ext uri="{BB962C8B-B14F-4D97-AF65-F5344CB8AC3E}">
        <p14:creationId xmlns:p14="http://schemas.microsoft.com/office/powerpoint/2010/main" val="1778004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CDD2B-7F4A-4A99-BEE1-DB497EEB5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968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Jost" pitchFamily="2" charset="0"/>
                <a:ea typeface="Jost" pitchFamily="2" charset="0"/>
              </a:rPr>
              <a:t>The Second Layer is about </a:t>
            </a:r>
            <a:br>
              <a:rPr lang="en-US" b="1" dirty="0">
                <a:latin typeface="Jost" pitchFamily="2" charset="0"/>
                <a:ea typeface="Jost" pitchFamily="2" charset="0"/>
              </a:rPr>
            </a:br>
            <a:r>
              <a:rPr lang="en-US" b="1" dirty="0">
                <a:latin typeface="Jost" pitchFamily="2" charset="0"/>
                <a:ea typeface="Jost" pitchFamily="2" charset="0"/>
              </a:rPr>
              <a:t>Geometric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230153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9792-1223-41F5-9D3E-BC78D0493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207" y="2342269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sz="4800" b="1" dirty="0">
                <a:latin typeface="Jost" pitchFamily="2" charset="0"/>
                <a:ea typeface="Jost" pitchFamily="2" charset="0"/>
              </a:rPr>
            </a:br>
            <a:r>
              <a:rPr lang="en-US" sz="4800" b="1" dirty="0">
                <a:latin typeface="Jost" pitchFamily="2" charset="0"/>
                <a:ea typeface="Jost" pitchFamily="2" charset="0"/>
              </a:rPr>
              <a:t> </a:t>
            </a:r>
            <a:r>
              <a:rPr lang="en-US" sz="4800" b="1" dirty="0" err="1">
                <a:latin typeface="Jost" pitchFamily="2" charset="0"/>
                <a:ea typeface="Jost" pitchFamily="2" charset="0"/>
              </a:rPr>
              <a:t>geom_line</a:t>
            </a:r>
            <a:r>
              <a:rPr lang="en-US" sz="4800" b="1" dirty="0">
                <a:latin typeface="Jost" pitchFamily="2" charset="0"/>
                <a:ea typeface="Jost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8674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975826-7866-49B0-83E6-8998CB48E861}"/>
              </a:ext>
            </a:extLst>
          </p:cNvPr>
          <p:cNvSpPr txBox="1"/>
          <p:nvPr/>
        </p:nvSpPr>
        <p:spPr>
          <a:xfrm>
            <a:off x="4133070" y="3013501"/>
            <a:ext cx="593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Jost" pitchFamily="2" charset="0"/>
                <a:ea typeface="Jost" pitchFamily="2" charset="0"/>
              </a:rPr>
              <a:t>EXERCISE A.2</a:t>
            </a:r>
          </a:p>
        </p:txBody>
      </p:sp>
    </p:spTree>
    <p:extLst>
      <p:ext uri="{BB962C8B-B14F-4D97-AF65-F5344CB8AC3E}">
        <p14:creationId xmlns:p14="http://schemas.microsoft.com/office/powerpoint/2010/main" val="63838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7A81-DDDA-41B5-8CF0-DE12F4C8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1258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Jost" pitchFamily="2" charset="0"/>
                <a:ea typeface="Jost" pitchFamily="2" charset="0"/>
              </a:rPr>
              <a:t>Please bear with me: 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Switching between R and </a:t>
            </a:r>
            <a:r>
              <a:rPr lang="en-US" sz="3200" dirty="0" err="1">
                <a:latin typeface="Jost" pitchFamily="2" charset="0"/>
                <a:ea typeface="Jost" pitchFamily="2" charset="0"/>
              </a:rPr>
              <a:t>Powerpoint</a:t>
            </a:r>
            <a:br>
              <a:rPr lang="en-US" sz="3200" dirty="0">
                <a:latin typeface="Jost" pitchFamily="2" charset="0"/>
                <a:ea typeface="Jost" pitchFamily="2" charset="0"/>
              </a:rPr>
            </a:br>
            <a:br>
              <a:rPr lang="en-US" sz="3200" dirty="0">
                <a:latin typeface="Jost" pitchFamily="2" charset="0"/>
                <a:ea typeface="Jost" pitchFamily="2" charset="0"/>
              </a:rPr>
            </a:br>
            <a:r>
              <a:rPr lang="en-US" sz="3200" dirty="0">
                <a:latin typeface="Jost" pitchFamily="2" charset="0"/>
                <a:ea typeface="Jost" pitchFamily="2" charset="0"/>
              </a:rPr>
              <a:t>For questions- you can either ask directly or put in chat</a:t>
            </a:r>
            <a:br>
              <a:rPr lang="en-US" sz="3200" dirty="0">
                <a:latin typeface="Jost" pitchFamily="2" charset="0"/>
                <a:ea typeface="Jost" pitchFamily="2" charset="0"/>
              </a:rPr>
            </a:br>
            <a:br>
              <a:rPr lang="en-US" sz="3200" dirty="0">
                <a:latin typeface="Jost" pitchFamily="2" charset="0"/>
                <a:ea typeface="Jost" pitchFamily="2" charset="0"/>
              </a:rPr>
            </a:br>
            <a:r>
              <a:rPr lang="en-US" sz="3200" dirty="0">
                <a:latin typeface="Jost" pitchFamily="2" charset="0"/>
                <a:ea typeface="Jost" pitchFamily="2" charset="0"/>
              </a:rPr>
              <a:t>This is not going to show you everything- I’m going to be happy if you just walk away with a general “feel” for ggplot2</a:t>
            </a:r>
            <a:br>
              <a:rPr lang="en-US" sz="3200" dirty="0">
                <a:latin typeface="Jost" pitchFamily="2" charset="0"/>
                <a:ea typeface="Jost" pitchFamily="2" charset="0"/>
              </a:rPr>
            </a:br>
            <a:br>
              <a:rPr lang="en-US" sz="3200" dirty="0">
                <a:latin typeface="Jost" pitchFamily="2" charset="0"/>
                <a:ea typeface="Jost" pitchFamily="2" charset="0"/>
              </a:rPr>
            </a:br>
            <a:r>
              <a:rPr lang="en-US" sz="3200" b="1" dirty="0">
                <a:latin typeface="Jost" pitchFamily="2" charset="0"/>
                <a:ea typeface="Jost" pitchFamily="2" charset="0"/>
              </a:rPr>
              <a:t>Please bear with me: 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Sometimes I don’t have a good explanation and I just “know” through lot of trial/error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523F70-6287-4E14-B419-5E19DDB51843}"/>
              </a:ext>
            </a:extLst>
          </p:cNvPr>
          <p:cNvSpPr txBox="1">
            <a:spLocks/>
          </p:cNvSpPr>
          <p:nvPr/>
        </p:nvSpPr>
        <p:spPr>
          <a:xfrm>
            <a:off x="1209343" y="19943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242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31A8B5-32BD-4418-9816-EE25269A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36" y="581736"/>
            <a:ext cx="9836928" cy="6053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A783AD-54E6-4668-9BB3-6463837D49A9}"/>
              </a:ext>
            </a:extLst>
          </p:cNvPr>
          <p:cNvSpPr txBox="1"/>
          <p:nvPr/>
        </p:nvSpPr>
        <p:spPr>
          <a:xfrm>
            <a:off x="103827" y="88141"/>
            <a:ext cx="39228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Jost" pitchFamily="2" charset="0"/>
                <a:ea typeface="Jost" pitchFamily="2" charset="0"/>
              </a:rPr>
              <a:t>Solution to  Exercise A.2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9443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4949-AD93-4DB0-997E-C3DE5189A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38" y="27855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Jost" pitchFamily="2" charset="0"/>
                <a:ea typeface="Jost" pitchFamily="2" charset="0"/>
              </a:rPr>
              <a:t>What if you want to add points?</a:t>
            </a:r>
            <a:br>
              <a:rPr lang="en-US" b="1" dirty="0">
                <a:latin typeface="Jost" pitchFamily="2" charset="0"/>
                <a:ea typeface="Jost" pitchFamily="2" charset="0"/>
              </a:rPr>
            </a:br>
            <a:br>
              <a:rPr lang="en-US" dirty="0">
                <a:latin typeface="Jost" pitchFamily="2" charset="0"/>
                <a:ea typeface="Jost" pitchFamily="2" charset="0"/>
              </a:rPr>
            </a:br>
            <a:endParaRPr lang="en-US" dirty="0">
              <a:latin typeface="Jost" pitchFamily="2" charset="0"/>
              <a:ea typeface="Jost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5101C-3F9A-4769-808C-74F68DEA6BFB}"/>
              </a:ext>
            </a:extLst>
          </p:cNvPr>
          <p:cNvSpPr/>
          <p:nvPr/>
        </p:nvSpPr>
        <p:spPr>
          <a:xfrm>
            <a:off x="500768" y="2204357"/>
            <a:ext cx="3074658" cy="308936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0F3DBF-EED7-436B-A13E-B9A0429FE69E}"/>
              </a:ext>
            </a:extLst>
          </p:cNvPr>
          <p:cNvCxnSpPr>
            <a:cxnSpLocks/>
          </p:cNvCxnSpPr>
          <p:nvPr/>
        </p:nvCxnSpPr>
        <p:spPr>
          <a:xfrm rot="1753632" flipV="1">
            <a:off x="1345052" y="2306688"/>
            <a:ext cx="1158240" cy="28346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BBB481-F479-46B0-9162-49028476E6AA}"/>
              </a:ext>
            </a:extLst>
          </p:cNvPr>
          <p:cNvSpPr txBox="1"/>
          <p:nvPr/>
        </p:nvSpPr>
        <p:spPr>
          <a:xfrm>
            <a:off x="1225000" y="1665879"/>
            <a:ext cx="1915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ost" pitchFamily="2" charset="0"/>
                <a:ea typeface="Jost" pitchFamily="2" charset="0"/>
              </a:rPr>
              <a:t>Line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CE7BEB-8737-4AC5-950A-AEEA1A1B3D60}"/>
              </a:ext>
            </a:extLst>
          </p:cNvPr>
          <p:cNvSpPr/>
          <p:nvPr/>
        </p:nvSpPr>
        <p:spPr>
          <a:xfrm>
            <a:off x="4110038" y="2204357"/>
            <a:ext cx="3074658" cy="308936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CF2EEE-53AB-4F9E-A0DE-10412FA97EB1}"/>
              </a:ext>
            </a:extLst>
          </p:cNvPr>
          <p:cNvSpPr txBox="1"/>
          <p:nvPr/>
        </p:nvSpPr>
        <p:spPr>
          <a:xfrm>
            <a:off x="4748274" y="1712692"/>
            <a:ext cx="2071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ost" pitchFamily="2" charset="0"/>
                <a:ea typeface="Jost" pitchFamily="2" charset="0"/>
              </a:rPr>
              <a:t>Point Layer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8B8BE9-1FC6-43F6-B746-538544CAB0BB}"/>
              </a:ext>
            </a:extLst>
          </p:cNvPr>
          <p:cNvSpPr/>
          <p:nvPr/>
        </p:nvSpPr>
        <p:spPr>
          <a:xfrm rot="1753632">
            <a:off x="4574915" y="4508990"/>
            <a:ext cx="147782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D4AA70-EB16-4720-8785-96A9A11D60B1}"/>
              </a:ext>
            </a:extLst>
          </p:cNvPr>
          <p:cNvSpPr/>
          <p:nvPr/>
        </p:nvSpPr>
        <p:spPr>
          <a:xfrm rot="1753632">
            <a:off x="5126326" y="4021310"/>
            <a:ext cx="162560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B7E702-0C8B-4446-BF75-137B8F86DFB2}"/>
              </a:ext>
            </a:extLst>
          </p:cNvPr>
          <p:cNvSpPr/>
          <p:nvPr/>
        </p:nvSpPr>
        <p:spPr>
          <a:xfrm rot="1753632">
            <a:off x="5634326" y="3635230"/>
            <a:ext cx="162560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5F67A7-8F56-4E66-81EC-B76834622796}"/>
              </a:ext>
            </a:extLst>
          </p:cNvPr>
          <p:cNvSpPr/>
          <p:nvPr/>
        </p:nvSpPr>
        <p:spPr>
          <a:xfrm rot="1753632">
            <a:off x="6152486" y="3076430"/>
            <a:ext cx="162560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87F4BF-DF98-4266-AC55-5C5FF408454A}"/>
              </a:ext>
            </a:extLst>
          </p:cNvPr>
          <p:cNvSpPr/>
          <p:nvPr/>
        </p:nvSpPr>
        <p:spPr>
          <a:xfrm rot="1753632">
            <a:off x="6609686" y="2609070"/>
            <a:ext cx="162560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7380E143-F9AC-48F9-9E10-446ED6028089}"/>
              </a:ext>
            </a:extLst>
          </p:cNvPr>
          <p:cNvSpPr/>
          <p:nvPr/>
        </p:nvSpPr>
        <p:spPr>
          <a:xfrm>
            <a:off x="3636750" y="3429000"/>
            <a:ext cx="419100" cy="482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E31E0D72-347E-4865-B6F9-72EDEAD76B35}"/>
              </a:ext>
            </a:extLst>
          </p:cNvPr>
          <p:cNvSpPr/>
          <p:nvPr/>
        </p:nvSpPr>
        <p:spPr>
          <a:xfrm>
            <a:off x="7508863" y="3523470"/>
            <a:ext cx="609600" cy="60732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A5D934-CF1E-46A2-A8A7-C90E9E3B8CDF}"/>
              </a:ext>
            </a:extLst>
          </p:cNvPr>
          <p:cNvSpPr/>
          <p:nvPr/>
        </p:nvSpPr>
        <p:spPr>
          <a:xfrm>
            <a:off x="8442630" y="2189099"/>
            <a:ext cx="3074658" cy="3089364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7ED91A-3C18-4EEB-9889-B005E789650C}"/>
              </a:ext>
            </a:extLst>
          </p:cNvPr>
          <p:cNvCxnSpPr>
            <a:cxnSpLocks/>
          </p:cNvCxnSpPr>
          <p:nvPr/>
        </p:nvCxnSpPr>
        <p:spPr>
          <a:xfrm flipV="1">
            <a:off x="8657054" y="2579730"/>
            <a:ext cx="2291630" cy="20983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22DD22D7-E3BF-4ABC-B3E8-BAA130EA11A5}"/>
              </a:ext>
            </a:extLst>
          </p:cNvPr>
          <p:cNvSpPr/>
          <p:nvPr/>
        </p:nvSpPr>
        <p:spPr>
          <a:xfrm rot="1753632">
            <a:off x="8722013" y="4508990"/>
            <a:ext cx="147782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43B87D-75FD-40DB-A096-BD95511DB3E8}"/>
              </a:ext>
            </a:extLst>
          </p:cNvPr>
          <p:cNvSpPr/>
          <p:nvPr/>
        </p:nvSpPr>
        <p:spPr>
          <a:xfrm rot="1753632">
            <a:off x="9273424" y="4021310"/>
            <a:ext cx="162560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74310E2-5ADB-4621-8CDA-1C93327E74CF}"/>
              </a:ext>
            </a:extLst>
          </p:cNvPr>
          <p:cNvSpPr/>
          <p:nvPr/>
        </p:nvSpPr>
        <p:spPr>
          <a:xfrm rot="1753632">
            <a:off x="9781424" y="3635230"/>
            <a:ext cx="162560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0D88A97-82BE-4E7F-B084-4EC366A0295F}"/>
              </a:ext>
            </a:extLst>
          </p:cNvPr>
          <p:cNvSpPr/>
          <p:nvPr/>
        </p:nvSpPr>
        <p:spPr>
          <a:xfrm rot="1753632">
            <a:off x="10299584" y="3076430"/>
            <a:ext cx="162560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E109E7-06A6-49D8-BF2B-515B2C649D98}"/>
              </a:ext>
            </a:extLst>
          </p:cNvPr>
          <p:cNvSpPr/>
          <p:nvPr/>
        </p:nvSpPr>
        <p:spPr>
          <a:xfrm rot="1753632">
            <a:off x="10756784" y="2609070"/>
            <a:ext cx="162560" cy="1625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C9DFCF-E680-4AAD-9991-F48E0BEDB97B}"/>
              </a:ext>
            </a:extLst>
          </p:cNvPr>
          <p:cNvSpPr txBox="1"/>
          <p:nvPr/>
        </p:nvSpPr>
        <p:spPr>
          <a:xfrm>
            <a:off x="8868875" y="1611750"/>
            <a:ext cx="2852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ost" pitchFamily="2" charset="0"/>
                <a:ea typeface="Jost" pitchFamily="2" charset="0"/>
              </a:rPr>
              <a:t>Line-Point 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23804-082C-463B-9FA7-35F09B225BA0}"/>
              </a:ext>
            </a:extLst>
          </p:cNvPr>
          <p:cNvSpPr txBox="1"/>
          <p:nvPr/>
        </p:nvSpPr>
        <p:spPr>
          <a:xfrm>
            <a:off x="3472248" y="6016639"/>
            <a:ext cx="5614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Jost" pitchFamily="2" charset="0"/>
                <a:ea typeface="Jost" pitchFamily="2" charset="0"/>
              </a:rPr>
              <a:t>You can add layers upon layers</a:t>
            </a:r>
          </a:p>
        </p:txBody>
      </p:sp>
    </p:spTree>
    <p:extLst>
      <p:ext uri="{BB962C8B-B14F-4D97-AF65-F5344CB8AC3E}">
        <p14:creationId xmlns:p14="http://schemas.microsoft.com/office/powerpoint/2010/main" val="1142745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1E3B4A-8F3D-4607-BA62-409EDC6A9678}"/>
              </a:ext>
            </a:extLst>
          </p:cNvPr>
          <p:cNvSpPr/>
          <p:nvPr/>
        </p:nvSpPr>
        <p:spPr>
          <a:xfrm>
            <a:off x="4102100" y="2966135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err="1">
                <a:latin typeface="Jost" pitchFamily="2" charset="0"/>
                <a:ea typeface="Jost" pitchFamily="2" charset="0"/>
              </a:rPr>
              <a:t>geom_point</a:t>
            </a:r>
            <a:r>
              <a:rPr lang="en-US" sz="4400" b="1" dirty="0">
                <a:latin typeface="Jost" pitchFamily="2" charset="0"/>
                <a:ea typeface="Jost" pitchFamily="2" charset="0"/>
              </a:rPr>
              <a:t>()</a:t>
            </a:r>
            <a:endParaRPr lang="en-US" sz="4400" dirty="0"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35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975826-7866-49B0-83E6-8998CB48E861}"/>
              </a:ext>
            </a:extLst>
          </p:cNvPr>
          <p:cNvSpPr txBox="1"/>
          <p:nvPr/>
        </p:nvSpPr>
        <p:spPr>
          <a:xfrm>
            <a:off x="3912975" y="2769661"/>
            <a:ext cx="593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Jost" pitchFamily="2" charset="0"/>
                <a:ea typeface="Jost" pitchFamily="2" charset="0"/>
              </a:rPr>
              <a:t>EXERCISE A.2 +</a:t>
            </a:r>
          </a:p>
        </p:txBody>
      </p:sp>
    </p:spTree>
    <p:extLst>
      <p:ext uri="{BB962C8B-B14F-4D97-AF65-F5344CB8AC3E}">
        <p14:creationId xmlns:p14="http://schemas.microsoft.com/office/powerpoint/2010/main" val="310099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A9BE1F-78E7-42D6-B43E-B65502CC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22" y="402646"/>
            <a:ext cx="10249555" cy="63074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4C31D-65F2-4DAE-BF20-47F8C8F5A516}"/>
              </a:ext>
            </a:extLst>
          </p:cNvPr>
          <p:cNvSpPr txBox="1"/>
          <p:nvPr/>
        </p:nvSpPr>
        <p:spPr>
          <a:xfrm>
            <a:off x="0" y="-59019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Jost" pitchFamily="2" charset="0"/>
                <a:ea typeface="Jost" pitchFamily="2" charset="0"/>
              </a:rPr>
              <a:t>Solution to Exercise A.2 +!</a:t>
            </a:r>
          </a:p>
        </p:txBody>
      </p:sp>
    </p:spTree>
    <p:extLst>
      <p:ext uri="{BB962C8B-B14F-4D97-AF65-F5344CB8AC3E}">
        <p14:creationId xmlns:p14="http://schemas.microsoft.com/office/powerpoint/2010/main" val="2254399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88ED-AF5E-45D3-9D9C-CFFD0388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25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Changing the Color/Size/Etc.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0C25-EEA0-4AFD-BD97-01D5EB31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Jost" pitchFamily="2" charset="0"/>
                <a:ea typeface="Jost" pitchFamily="2" charset="0"/>
              </a:rPr>
              <a:t>In each geometric layer, we can change the appearance: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514350" indent="-514350">
              <a:buAutoNum type="arabicParenR"/>
            </a:pPr>
            <a:r>
              <a:rPr lang="en-US" dirty="0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Color</a:t>
            </a:r>
          </a:p>
          <a:p>
            <a:pPr marL="514350" indent="-514350">
              <a:buAutoNum type="arabicParenR"/>
            </a:pPr>
            <a:r>
              <a:rPr lang="en-US" dirty="0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Size</a:t>
            </a:r>
          </a:p>
          <a:p>
            <a:pPr marL="514350" indent="-514350">
              <a:buAutoNum type="arabicParenR"/>
            </a:pPr>
            <a:r>
              <a:rPr lang="en-US" dirty="0">
                <a:latin typeface="Jost" pitchFamily="2" charset="0"/>
                <a:ea typeface="Jost" pitchFamily="2" charset="0"/>
              </a:rPr>
              <a:t>Alpha (Transparency)</a:t>
            </a:r>
          </a:p>
          <a:p>
            <a:pPr marL="514350" indent="-514350">
              <a:buAutoNum type="arabicParenR"/>
            </a:pPr>
            <a:r>
              <a:rPr lang="en-US" dirty="0" err="1">
                <a:latin typeface="Jost" pitchFamily="2" charset="0"/>
                <a:ea typeface="Jost" pitchFamily="2" charset="0"/>
              </a:rPr>
              <a:t>Linetype</a:t>
            </a:r>
            <a:r>
              <a:rPr lang="en-US" dirty="0">
                <a:latin typeface="Jost" pitchFamily="2" charset="0"/>
                <a:ea typeface="Jost" pitchFamily="2" charset="0"/>
              </a:rPr>
              <a:t> </a:t>
            </a:r>
          </a:p>
          <a:p>
            <a:pPr marL="514350" indent="-514350">
              <a:buAutoNum type="arabicParenR"/>
            </a:pPr>
            <a:r>
              <a:rPr lang="en-US" dirty="0">
                <a:latin typeface="Jost" pitchFamily="2" charset="0"/>
                <a:ea typeface="Jost" pitchFamily="2" charset="0"/>
              </a:rPr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3962702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7DEF5-8F5E-48CF-9601-B32973FD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Go to the specific layer to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D9D1C-B03A-47BE-93C0-D74B8CF46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>
                <a:latin typeface="Jost" pitchFamily="2" charset="0"/>
                <a:ea typeface="Jost" pitchFamily="2" charset="0"/>
              </a:rPr>
            </a:br>
            <a:r>
              <a:rPr lang="en-US" dirty="0">
                <a:latin typeface="Jost" pitchFamily="2" charset="0"/>
                <a:ea typeface="Jost" pitchFamily="2" charset="0"/>
              </a:rPr>
              <a:t>For example, let’s say I want to change color of the line- I’ll go to </a:t>
            </a:r>
            <a:r>
              <a:rPr lang="en-US" dirty="0" err="1">
                <a:latin typeface="Jost" pitchFamily="2" charset="0"/>
                <a:ea typeface="Jost" pitchFamily="2" charset="0"/>
              </a:rPr>
              <a:t>geom_line</a:t>
            </a:r>
            <a:r>
              <a:rPr lang="en-US" dirty="0">
                <a:latin typeface="Jost" pitchFamily="2" charset="0"/>
                <a:ea typeface="Jost" pitchFamily="2" charset="0"/>
              </a:rPr>
              <a:t>() and add in the color I want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0" indent="0" algn="ctr">
              <a:buNone/>
            </a:pPr>
            <a:r>
              <a:rPr lang="en-US" b="1" dirty="0">
                <a:latin typeface="Jost" pitchFamily="2" charset="0"/>
                <a:ea typeface="Jost" pitchFamily="2" charset="0"/>
              </a:rPr>
              <a:t>Example:</a:t>
            </a:r>
          </a:p>
          <a:p>
            <a:pPr marL="0" indent="0" algn="ctr">
              <a:buNone/>
            </a:pPr>
            <a:r>
              <a:rPr lang="en-US" dirty="0" err="1">
                <a:latin typeface="Jost" pitchFamily="2" charset="0"/>
                <a:ea typeface="Jost" pitchFamily="2" charset="0"/>
              </a:rPr>
              <a:t>geom_line</a:t>
            </a:r>
            <a:r>
              <a:rPr lang="en-US" dirty="0">
                <a:latin typeface="Jost" pitchFamily="2" charset="0"/>
                <a:ea typeface="Jost" pitchFamily="2" charset="0"/>
              </a:rPr>
              <a:t>(color = ‘</a:t>
            </a:r>
            <a:r>
              <a:rPr lang="en-US" dirty="0" err="1">
                <a:latin typeface="Jost" pitchFamily="2" charset="0"/>
                <a:ea typeface="Jost" pitchFamily="2" charset="0"/>
              </a:rPr>
              <a:t>colorchoice</a:t>
            </a:r>
            <a:r>
              <a:rPr lang="en-US" dirty="0">
                <a:latin typeface="Jost" pitchFamily="2" charset="0"/>
                <a:ea typeface="Jost" pitchFamily="2" charset="0"/>
              </a:rPr>
              <a:t>’) </a:t>
            </a:r>
          </a:p>
          <a:p>
            <a:pPr marL="0" indent="0" algn="ctr">
              <a:buNone/>
            </a:pPr>
            <a:r>
              <a:rPr lang="en-US" dirty="0" err="1">
                <a:latin typeface="Jost" pitchFamily="2" charset="0"/>
                <a:ea typeface="Jost" pitchFamily="2" charset="0"/>
              </a:rPr>
              <a:t>geom_point</a:t>
            </a:r>
            <a:r>
              <a:rPr lang="en-US" dirty="0">
                <a:latin typeface="Jost" pitchFamily="2" charset="0"/>
                <a:ea typeface="Jost" pitchFamily="2" charset="0"/>
              </a:rPr>
              <a:t>(size = number)</a:t>
            </a:r>
          </a:p>
        </p:txBody>
      </p:sp>
    </p:spTree>
    <p:extLst>
      <p:ext uri="{BB962C8B-B14F-4D97-AF65-F5344CB8AC3E}">
        <p14:creationId xmlns:p14="http://schemas.microsoft.com/office/powerpoint/2010/main" val="26496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975826-7866-49B0-83E6-8998CB48E861}"/>
              </a:ext>
            </a:extLst>
          </p:cNvPr>
          <p:cNvSpPr txBox="1"/>
          <p:nvPr/>
        </p:nvSpPr>
        <p:spPr>
          <a:xfrm>
            <a:off x="4055443" y="3013501"/>
            <a:ext cx="593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Jost" pitchFamily="2" charset="0"/>
                <a:ea typeface="Jost" pitchFamily="2" charset="0"/>
              </a:rPr>
              <a:t>EXERCISE A.3</a:t>
            </a:r>
          </a:p>
        </p:txBody>
      </p:sp>
    </p:spTree>
    <p:extLst>
      <p:ext uri="{BB962C8B-B14F-4D97-AF65-F5344CB8AC3E}">
        <p14:creationId xmlns:p14="http://schemas.microsoft.com/office/powerpoint/2010/main" val="100175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E59135-CBF5-4F69-8234-BCDDD5D2B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35" y="979469"/>
            <a:ext cx="9192780" cy="5256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882F0-5E8C-434B-9C4A-42C0431EA7CB}"/>
              </a:ext>
            </a:extLst>
          </p:cNvPr>
          <p:cNvSpPr txBox="1"/>
          <p:nvPr/>
        </p:nvSpPr>
        <p:spPr>
          <a:xfrm>
            <a:off x="218468" y="147935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Jost" pitchFamily="2" charset="0"/>
                <a:ea typeface="Jost" pitchFamily="2" charset="0"/>
              </a:rPr>
              <a:t>Solution to Exercise A.3!</a:t>
            </a:r>
          </a:p>
        </p:txBody>
      </p:sp>
    </p:spTree>
    <p:extLst>
      <p:ext uri="{BB962C8B-B14F-4D97-AF65-F5344CB8AC3E}">
        <p14:creationId xmlns:p14="http://schemas.microsoft.com/office/powerpoint/2010/main" val="1905901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4593-EFC9-4248-8D61-DC92E274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Jost" pitchFamily="2" charset="0"/>
                <a:ea typeface="Jost" pitchFamily="2" charset="0"/>
              </a:rPr>
              <a:t>The first layer has to do with the data</a:t>
            </a:r>
            <a:br>
              <a:rPr lang="en-US" sz="4800" b="1" dirty="0">
                <a:latin typeface="Jost" pitchFamily="2" charset="0"/>
                <a:ea typeface="Jost" pitchFamily="2" charset="0"/>
              </a:rPr>
            </a:br>
            <a:r>
              <a:rPr lang="en-US" sz="4800" b="1" dirty="0">
                <a:latin typeface="Jost" pitchFamily="2" charset="0"/>
                <a:ea typeface="Jost" pitchFamily="2" charset="0"/>
              </a:rPr>
              <a:t>+</a:t>
            </a:r>
            <a:br>
              <a:rPr lang="en-US" sz="4800" b="1" dirty="0">
                <a:latin typeface="Jost" pitchFamily="2" charset="0"/>
                <a:ea typeface="Jost" pitchFamily="2" charset="0"/>
              </a:rPr>
            </a:br>
            <a:r>
              <a:rPr lang="en-US" sz="4800" b="1" dirty="0">
                <a:latin typeface="Jost" pitchFamily="2" charset="0"/>
                <a:ea typeface="Jost" pitchFamily="2" charset="0"/>
              </a:rPr>
              <a:t>The second layer has to do with the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8037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79F8-DBB8-404E-A3BA-E5922C41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16" y="394028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A history of ggplot2?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6BFE8-D909-44AD-B8C5-6A492C8AC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551" y="1719591"/>
            <a:ext cx="7130415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latin typeface="Jost" pitchFamily="2" charset="0"/>
                <a:ea typeface="Jost" pitchFamily="2" charset="0"/>
              </a:rPr>
              <a:t>Importance is not on its aesthetics, importance lies in its </a:t>
            </a:r>
            <a:r>
              <a:rPr lang="en-US" sz="4400" u="sng" dirty="0">
                <a:latin typeface="Jost" pitchFamily="2" charset="0"/>
                <a:ea typeface="Jost" pitchFamily="2" charset="0"/>
              </a:rPr>
              <a:t>philosophy on the structure of data-visualization.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27414C-AA36-4379-9CF3-4A6E7895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913" y="394028"/>
            <a:ext cx="2103290" cy="33598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76E9B3-30B5-43AC-BBF3-26B80BA6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615" y="3659625"/>
            <a:ext cx="4056698" cy="296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91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A9AD-1FC8-475B-A2A2-53FC4001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53668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Honestly, don’t bother memorizing theme…yet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9F3E-9AFB-42CD-AD09-FEC2DE5B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Jost" pitchFamily="2" charset="0"/>
                <a:ea typeface="Jost" pitchFamily="2" charset="0"/>
              </a:rPr>
              <a:t>Only do theme when you’re finalizing graphs to present/publish</a:t>
            </a:r>
          </a:p>
          <a:p>
            <a:pPr marL="0" indent="0">
              <a:buNone/>
            </a:pPr>
            <a:endParaRPr lang="en-US" sz="3200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Jost" pitchFamily="2" charset="0"/>
                <a:ea typeface="Jost" pitchFamily="2" charset="0"/>
              </a:rPr>
              <a:t>Personally, feel that going through theme in an intro workshop is a bit too much </a:t>
            </a:r>
          </a:p>
          <a:p>
            <a:pPr marL="0" indent="0">
              <a:buNone/>
            </a:pPr>
            <a:endParaRPr lang="en-US" sz="3200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Jost" pitchFamily="2" charset="0"/>
                <a:ea typeface="Jost" pitchFamily="2" charset="0"/>
              </a:rPr>
              <a:t>But there’s very simple theme set that I use all the time  (default gray is ugly)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86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9B258A-8C5D-4512-A18D-F741C62C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440" y="136228"/>
            <a:ext cx="6461874" cy="665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66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9F1A-FC6D-4119-B81A-A97443FC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Autofit/>
          </a:bodyPr>
          <a:lstStyle/>
          <a:p>
            <a:br>
              <a:rPr lang="en-US" dirty="0">
                <a:latin typeface="Jost" pitchFamily="2" charset="0"/>
                <a:ea typeface="Jost" pitchFamily="2" charset="0"/>
              </a:rPr>
            </a:br>
            <a:r>
              <a:rPr lang="en-US" dirty="0">
                <a:latin typeface="Jost" pitchFamily="2" charset="0"/>
                <a:ea typeface="Jost" pitchFamily="2" charset="0"/>
              </a:rPr>
              <a:t>Again theme is another layer, it’s what you do at the end so it’s generally at the higher layers</a:t>
            </a:r>
            <a:br>
              <a:rPr lang="en-US" dirty="0">
                <a:latin typeface="Jost" pitchFamily="2" charset="0"/>
                <a:ea typeface="Jost" pitchFamily="2" charset="0"/>
              </a:rPr>
            </a:br>
            <a:br>
              <a:rPr lang="en-US" dirty="0">
                <a:latin typeface="Jost" pitchFamily="2" charset="0"/>
                <a:ea typeface="Jost" pitchFamily="2" charset="0"/>
              </a:rPr>
            </a:br>
            <a:r>
              <a:rPr lang="en-US" dirty="0">
                <a:latin typeface="Jost" pitchFamily="2" charset="0"/>
                <a:ea typeface="Jost" pitchFamily="2" charset="0"/>
              </a:rPr>
              <a:t>Think of like decorating a room, it’s the little touches at the end</a:t>
            </a:r>
            <a:br>
              <a:rPr lang="en-US" dirty="0">
                <a:latin typeface="Jost" pitchFamily="2" charset="0"/>
                <a:ea typeface="Jost" pitchFamily="2" charset="0"/>
              </a:rPr>
            </a:br>
            <a:br>
              <a:rPr lang="en-US" dirty="0">
                <a:latin typeface="Jost" pitchFamily="2" charset="0"/>
                <a:ea typeface="Jost" pitchFamily="2" charset="0"/>
              </a:rPr>
            </a:br>
            <a:r>
              <a:rPr lang="en-US" dirty="0">
                <a:latin typeface="Jost" pitchFamily="2" charset="0"/>
                <a:ea typeface="Jost" pitchFamily="2" charset="0"/>
              </a:rPr>
              <a:t>Let’s do </a:t>
            </a:r>
            <a:r>
              <a:rPr lang="en-US" dirty="0" err="1">
                <a:latin typeface="Jost" pitchFamily="2" charset="0"/>
                <a:ea typeface="Jost" pitchFamily="2" charset="0"/>
              </a:rPr>
              <a:t>theme_bw</a:t>
            </a:r>
            <a:r>
              <a:rPr lang="en-US" dirty="0">
                <a:latin typeface="Jost" pitchFamily="2" charset="0"/>
                <a:ea typeface="Jost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00363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B00FCF-34EF-4E0A-AAA7-EE514D3E314E}"/>
              </a:ext>
            </a:extLst>
          </p:cNvPr>
          <p:cNvSpPr/>
          <p:nvPr/>
        </p:nvSpPr>
        <p:spPr>
          <a:xfrm>
            <a:off x="4287035" y="2935313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err="1">
                <a:latin typeface="Jost" pitchFamily="2" charset="0"/>
                <a:ea typeface="Jost" pitchFamily="2" charset="0"/>
              </a:rPr>
              <a:t>theme_bw</a:t>
            </a:r>
            <a:r>
              <a:rPr lang="en-US" sz="4400" b="1" dirty="0">
                <a:latin typeface="Jost" pitchFamily="2" charset="0"/>
                <a:ea typeface="Jost" pitchFamily="2" charset="0"/>
              </a:rPr>
              <a:t>()</a:t>
            </a:r>
            <a:endParaRPr lang="en-US" sz="4400" dirty="0"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140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066A17-2C04-47BB-829D-6FA4F9861D75}"/>
              </a:ext>
            </a:extLst>
          </p:cNvPr>
          <p:cNvSpPr txBox="1"/>
          <p:nvPr/>
        </p:nvSpPr>
        <p:spPr>
          <a:xfrm>
            <a:off x="4039262" y="3013501"/>
            <a:ext cx="593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Jost" pitchFamily="2" charset="0"/>
                <a:ea typeface="Jost" pitchFamily="2" charset="0"/>
              </a:rPr>
              <a:t>EXERCISE A.4</a:t>
            </a:r>
          </a:p>
        </p:txBody>
      </p:sp>
    </p:spTree>
    <p:extLst>
      <p:ext uri="{BB962C8B-B14F-4D97-AF65-F5344CB8AC3E}">
        <p14:creationId xmlns:p14="http://schemas.microsoft.com/office/powerpoint/2010/main" val="289622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DCC028-1816-4049-8E79-FA71A9F8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57" y="701040"/>
            <a:ext cx="10100963" cy="57755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314362-F14E-4E4A-BD5E-E0AC3F9E460A}"/>
              </a:ext>
            </a:extLst>
          </p:cNvPr>
          <p:cNvSpPr txBox="1"/>
          <p:nvPr/>
        </p:nvSpPr>
        <p:spPr>
          <a:xfrm>
            <a:off x="218468" y="147935"/>
            <a:ext cx="340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Jost" pitchFamily="2" charset="0"/>
                <a:ea typeface="Jost" pitchFamily="2" charset="0"/>
              </a:rPr>
              <a:t>Solution to Exercise A.4!</a:t>
            </a:r>
          </a:p>
        </p:txBody>
      </p:sp>
    </p:spTree>
    <p:extLst>
      <p:ext uri="{BB962C8B-B14F-4D97-AF65-F5344CB8AC3E}">
        <p14:creationId xmlns:p14="http://schemas.microsoft.com/office/powerpoint/2010/main" val="2600462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900D53-978D-4C1E-B6BE-DB942112A65C}"/>
              </a:ext>
            </a:extLst>
          </p:cNvPr>
          <p:cNvSpPr txBox="1"/>
          <p:nvPr/>
        </p:nvSpPr>
        <p:spPr>
          <a:xfrm>
            <a:off x="3903246" y="5259203"/>
            <a:ext cx="4926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Jost" pitchFamily="2" charset="0"/>
                <a:ea typeface="Jost" pitchFamily="2" charset="0"/>
              </a:rPr>
              <a:t>Your first ggplot2!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58D50-12EE-4992-B245-DCFF4C91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92" y="228501"/>
            <a:ext cx="6458267" cy="473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74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31102-6D44-4B1F-AA66-211825E46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04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800" dirty="0">
                <a:latin typeface="Jost" pitchFamily="2" charset="0"/>
                <a:ea typeface="Jost" pitchFamily="2" charset="0"/>
              </a:rPr>
              <a:t>The sole intuition:</a:t>
            </a:r>
          </a:p>
          <a:p>
            <a:pPr marL="0" indent="0">
              <a:buNone/>
            </a:pPr>
            <a:br>
              <a:rPr lang="en-US" sz="4000" dirty="0">
                <a:latin typeface="Jost" pitchFamily="2" charset="0"/>
                <a:ea typeface="Jost" pitchFamily="2" charset="0"/>
              </a:rPr>
            </a:br>
            <a:r>
              <a:rPr lang="en-US" sz="4000" b="1" dirty="0" err="1">
                <a:latin typeface="Jost" pitchFamily="2" charset="0"/>
                <a:ea typeface="Jost" pitchFamily="2" charset="0"/>
              </a:rPr>
              <a:t>ggplot</a:t>
            </a:r>
            <a:r>
              <a:rPr lang="en-US" sz="4000" b="1" dirty="0">
                <a:latin typeface="Jost" pitchFamily="2" charset="0"/>
                <a:ea typeface="Jost" pitchFamily="2" charset="0"/>
              </a:rPr>
              <a:t> is about overlaying layers and figuring out what layers you need to work on!</a:t>
            </a:r>
          </a:p>
          <a:p>
            <a:pPr marL="0" indent="0">
              <a:buNone/>
            </a:pPr>
            <a:endParaRPr lang="en-US" sz="4000" b="1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sz="4000" b="1" dirty="0">
                <a:latin typeface="Jost" pitchFamily="2" charset="0"/>
                <a:ea typeface="Jost" pitchFamily="2" charset="0"/>
              </a:rPr>
              <a:t>As you start to make more complicated graphs, you just need to think layers.</a:t>
            </a:r>
          </a:p>
          <a:p>
            <a:pPr marL="0" indent="0">
              <a:buNone/>
            </a:pPr>
            <a:endParaRPr lang="en-US" sz="4000" b="1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sz="4000" b="1" dirty="0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Sketch everything by hand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03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4B86ED3-8BA1-4644-9169-695333DA2274}"/>
              </a:ext>
            </a:extLst>
          </p:cNvPr>
          <p:cNvSpPr txBox="1">
            <a:spLocks/>
          </p:cNvSpPr>
          <p:nvPr/>
        </p:nvSpPr>
        <p:spPr>
          <a:xfrm>
            <a:off x="838200" y="4913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Part B: Line plots but with more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08D15C-1F88-4932-AB26-78BE1B51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819150"/>
            <a:ext cx="7048500" cy="3524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CE9B5-D1C2-4855-B7F0-AA9696BA419E}"/>
              </a:ext>
            </a:extLst>
          </p:cNvPr>
          <p:cNvSpPr txBox="1"/>
          <p:nvPr/>
        </p:nvSpPr>
        <p:spPr>
          <a:xfrm rot="19579300">
            <a:off x="5390062" y="2301411"/>
            <a:ext cx="5998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Melt</a:t>
            </a:r>
          </a:p>
        </p:txBody>
      </p:sp>
    </p:spTree>
    <p:extLst>
      <p:ext uri="{BB962C8B-B14F-4D97-AF65-F5344CB8AC3E}">
        <p14:creationId xmlns:p14="http://schemas.microsoft.com/office/powerpoint/2010/main" val="2015370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C862-A7FE-4F19-861F-6F321D1D6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26773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Jost" pitchFamily="2" charset="0"/>
                <a:ea typeface="Jost" pitchFamily="2" charset="0"/>
              </a:rPr>
              <a:t>Lot of the times you will have to reformat your data before you can put it through ggplot2</a:t>
            </a:r>
          </a:p>
        </p:txBody>
      </p:sp>
    </p:spTree>
    <p:extLst>
      <p:ext uri="{BB962C8B-B14F-4D97-AF65-F5344CB8AC3E}">
        <p14:creationId xmlns:p14="http://schemas.microsoft.com/office/powerpoint/2010/main" val="27794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ading and interpreting line graphs">
            <a:extLst>
              <a:ext uri="{FF2B5EF4-FFF2-40B4-BE49-F238E27FC236}">
                <a16:creationId xmlns:a16="http://schemas.microsoft.com/office/drawing/2014/main" id="{8502555E-3E7A-4C37-89C5-4941F37F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0" y="189086"/>
            <a:ext cx="486727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1.1 Bar Graph | R for Graduate Students">
            <a:extLst>
              <a:ext uri="{FF2B5EF4-FFF2-40B4-BE49-F238E27FC236}">
                <a16:creationId xmlns:a16="http://schemas.microsoft.com/office/drawing/2014/main" id="{2374FC3B-7DBA-4DA2-B8D7-CEB500DBE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258" y="189086"/>
            <a:ext cx="47339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sing SAP Lumira for High Quality Data Visualisation">
            <a:extLst>
              <a:ext uri="{FF2B5EF4-FFF2-40B4-BE49-F238E27FC236}">
                <a16:creationId xmlns:a16="http://schemas.microsoft.com/office/drawing/2014/main" id="{FFE3753A-93EF-479A-BCCC-1BB630308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0" y="3428999"/>
            <a:ext cx="4602256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ll View of the Vietnam Veterans Memorial">
            <a:extLst>
              <a:ext uri="{FF2B5EF4-FFF2-40B4-BE49-F238E27FC236}">
                <a16:creationId xmlns:a16="http://schemas.microsoft.com/office/drawing/2014/main" id="{18EC4DF1-FBD0-4D0C-8A2B-5A76FEE4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26" y="3800475"/>
            <a:ext cx="474243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0C5907-9341-4702-B40B-934B968786FD}"/>
              </a:ext>
            </a:extLst>
          </p:cNvPr>
          <p:cNvSpPr txBox="1"/>
          <p:nvPr/>
        </p:nvSpPr>
        <p:spPr>
          <a:xfrm>
            <a:off x="1569608" y="2877963"/>
            <a:ext cx="922177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Jost" pitchFamily="2" charset="0"/>
                <a:ea typeface="Jost" pitchFamily="2" charset="0"/>
              </a:rPr>
              <a:t>All data visualizations are built on the same foundations. </a:t>
            </a:r>
            <a:r>
              <a:rPr lang="en-US" sz="2800" b="1" dirty="0">
                <a:latin typeface="Jost" pitchFamily="2" charset="0"/>
                <a:ea typeface="Jost" pitchFamily="2" charset="0"/>
              </a:rPr>
              <a:t>When you understand the underlying grammar, you can create anything.</a:t>
            </a:r>
          </a:p>
        </p:txBody>
      </p:sp>
    </p:spTree>
    <p:extLst>
      <p:ext uri="{BB962C8B-B14F-4D97-AF65-F5344CB8AC3E}">
        <p14:creationId xmlns:p14="http://schemas.microsoft.com/office/powerpoint/2010/main" val="33303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D801BE-9CD7-4997-AAB4-96C38B112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323" y="119757"/>
            <a:ext cx="5919042" cy="6618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3BFFE5-840D-4260-946F-923A54E13081}"/>
              </a:ext>
            </a:extLst>
          </p:cNvPr>
          <p:cNvSpPr txBox="1"/>
          <p:nvPr/>
        </p:nvSpPr>
        <p:spPr>
          <a:xfrm>
            <a:off x="580770" y="2203007"/>
            <a:ext cx="494558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Jost" pitchFamily="2" charset="0"/>
                <a:ea typeface="Jost" pitchFamily="2" charset="0"/>
              </a:rPr>
              <a:t>Let’s look at the </a:t>
            </a:r>
            <a:r>
              <a:rPr lang="en-US" sz="2800" dirty="0" err="1">
                <a:latin typeface="Jost" pitchFamily="2" charset="0"/>
                <a:ea typeface="Jost" pitchFamily="2" charset="0"/>
              </a:rPr>
              <a:t>data.frame</a:t>
            </a:r>
            <a:endParaRPr lang="en-US" sz="2800" dirty="0">
              <a:latin typeface="Jost" pitchFamily="2" charset="0"/>
              <a:ea typeface="Jost" pitchFamily="2" charset="0"/>
            </a:endParaRPr>
          </a:p>
          <a:p>
            <a:pPr algn="ctr"/>
            <a:endParaRPr lang="en-US" sz="2800" dirty="0">
              <a:latin typeface="Jost" pitchFamily="2" charset="0"/>
              <a:ea typeface="Jost" pitchFamily="2" charset="0"/>
            </a:endParaRPr>
          </a:p>
          <a:p>
            <a:pPr algn="ctr"/>
            <a:r>
              <a:rPr lang="en-US" sz="2800" b="1" dirty="0">
                <a:latin typeface="Jost" pitchFamily="2" charset="0"/>
                <a:ea typeface="Jost" pitchFamily="2" charset="0"/>
              </a:rPr>
              <a:t>WIDE FORMAT- </a:t>
            </a:r>
            <a:br>
              <a:rPr lang="en-US" sz="2800" dirty="0">
                <a:latin typeface="Jost" pitchFamily="2" charset="0"/>
                <a:ea typeface="Jost" pitchFamily="2" charset="0"/>
              </a:rPr>
            </a:br>
            <a:r>
              <a:rPr lang="en-US" sz="2800" dirty="0">
                <a:latin typeface="Jost" pitchFamily="2" charset="0"/>
                <a:ea typeface="Jost" pitchFamily="2" charset="0"/>
              </a:rPr>
              <a:t>Each variable is its own column</a:t>
            </a:r>
          </a:p>
        </p:txBody>
      </p:sp>
    </p:spTree>
    <p:extLst>
      <p:ext uri="{BB962C8B-B14F-4D97-AF65-F5344CB8AC3E}">
        <p14:creationId xmlns:p14="http://schemas.microsoft.com/office/powerpoint/2010/main" val="3168411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50C5D-B969-47B3-A1D4-58392E0A1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90" y="24244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>
                <a:latin typeface="Jost" pitchFamily="2" charset="0"/>
                <a:ea typeface="Jost" pitchFamily="2" charset="0"/>
              </a:rPr>
              <a:t>ggplot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(data, </a:t>
            </a:r>
            <a:r>
              <a:rPr lang="en-US" sz="3200" dirty="0" err="1">
                <a:latin typeface="Jost" pitchFamily="2" charset="0"/>
                <a:ea typeface="Jost" pitchFamily="2" charset="0"/>
              </a:rPr>
              <a:t>aes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(x= week, y= county1))+</a:t>
            </a:r>
            <a:r>
              <a:rPr lang="en-US" sz="3200" dirty="0" err="1">
                <a:latin typeface="Jost" pitchFamily="2" charset="0"/>
                <a:ea typeface="Jost" pitchFamily="2" charset="0"/>
              </a:rPr>
              <a:t>geom_line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()+</a:t>
            </a:r>
          </a:p>
          <a:p>
            <a:pPr marL="0" indent="0">
              <a:buNone/>
            </a:pPr>
            <a:r>
              <a:rPr lang="en-US" sz="3200" dirty="0" err="1">
                <a:latin typeface="Jost" pitchFamily="2" charset="0"/>
                <a:ea typeface="Jost" pitchFamily="2" charset="0"/>
              </a:rPr>
              <a:t>geom_line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(data = data, </a:t>
            </a:r>
            <a:r>
              <a:rPr lang="en-US" sz="3200" dirty="0" err="1">
                <a:latin typeface="Jost" pitchFamily="2" charset="0"/>
                <a:ea typeface="Jost" pitchFamily="2" charset="0"/>
              </a:rPr>
              <a:t>aes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(x = week, y = county2))+</a:t>
            </a:r>
          </a:p>
          <a:p>
            <a:pPr marL="0" indent="0">
              <a:buNone/>
            </a:pPr>
            <a:r>
              <a:rPr lang="en-US" sz="3200" dirty="0" err="1">
                <a:latin typeface="Jost" pitchFamily="2" charset="0"/>
                <a:ea typeface="Jost" pitchFamily="2" charset="0"/>
              </a:rPr>
              <a:t>geom_line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(data=data, </a:t>
            </a:r>
            <a:r>
              <a:rPr lang="en-US" sz="3200" dirty="0" err="1">
                <a:latin typeface="Jost" pitchFamily="2" charset="0"/>
                <a:ea typeface="Jost" pitchFamily="2" charset="0"/>
              </a:rPr>
              <a:t>aes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(x = week, y=county3))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85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226836B-DB8F-4E5A-8292-5C8468C18D8E}"/>
              </a:ext>
            </a:extLst>
          </p:cNvPr>
          <p:cNvSpPr txBox="1"/>
          <p:nvPr/>
        </p:nvSpPr>
        <p:spPr>
          <a:xfrm>
            <a:off x="3283778" y="2733940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Layer 1 for Variable 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9BD1D-5982-4F4E-BC5D-B56343E0F8B0}"/>
              </a:ext>
            </a:extLst>
          </p:cNvPr>
          <p:cNvSpPr txBox="1"/>
          <p:nvPr/>
        </p:nvSpPr>
        <p:spPr>
          <a:xfrm>
            <a:off x="3283778" y="245327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Layer 2 for Variable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4023A-8D59-48CC-90AF-DDB727DB514F}"/>
              </a:ext>
            </a:extLst>
          </p:cNvPr>
          <p:cNvSpPr txBox="1"/>
          <p:nvPr/>
        </p:nvSpPr>
        <p:spPr>
          <a:xfrm>
            <a:off x="3283778" y="2180458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Layer 3 for Variable 3 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33BB5B3D-0E32-4584-B266-AA8041BDF788}"/>
              </a:ext>
            </a:extLst>
          </p:cNvPr>
          <p:cNvSpPr/>
          <p:nvPr/>
        </p:nvSpPr>
        <p:spPr>
          <a:xfrm>
            <a:off x="1168400" y="2847816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ata 11">
            <a:extLst>
              <a:ext uri="{FF2B5EF4-FFF2-40B4-BE49-F238E27FC236}">
                <a16:creationId xmlns:a16="http://schemas.microsoft.com/office/drawing/2014/main" id="{66A9C3CD-253A-4DA0-AF9A-6D5CE8237599}"/>
              </a:ext>
            </a:extLst>
          </p:cNvPr>
          <p:cNvSpPr/>
          <p:nvPr/>
        </p:nvSpPr>
        <p:spPr>
          <a:xfrm>
            <a:off x="1168400" y="2655808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13AE0838-7685-4581-8380-1B8C0B3A5504}"/>
              </a:ext>
            </a:extLst>
          </p:cNvPr>
          <p:cNvSpPr/>
          <p:nvPr/>
        </p:nvSpPr>
        <p:spPr>
          <a:xfrm>
            <a:off x="1168400" y="2463800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E2C64EFF-F59A-43C3-8916-7876D8CF2CF0}"/>
              </a:ext>
            </a:extLst>
          </p:cNvPr>
          <p:cNvSpPr/>
          <p:nvPr/>
        </p:nvSpPr>
        <p:spPr>
          <a:xfrm>
            <a:off x="6792983" y="5896492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Data 17">
            <a:extLst>
              <a:ext uri="{FF2B5EF4-FFF2-40B4-BE49-F238E27FC236}">
                <a16:creationId xmlns:a16="http://schemas.microsoft.com/office/drawing/2014/main" id="{21BFE888-C513-4A03-8C4F-104C36EFE6B0}"/>
              </a:ext>
            </a:extLst>
          </p:cNvPr>
          <p:cNvSpPr/>
          <p:nvPr/>
        </p:nvSpPr>
        <p:spPr>
          <a:xfrm>
            <a:off x="6792983" y="5704484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ata 18">
            <a:extLst>
              <a:ext uri="{FF2B5EF4-FFF2-40B4-BE49-F238E27FC236}">
                <a16:creationId xmlns:a16="http://schemas.microsoft.com/office/drawing/2014/main" id="{1CB22CC8-EF53-439F-BE2C-CE7758968C6B}"/>
              </a:ext>
            </a:extLst>
          </p:cNvPr>
          <p:cNvSpPr/>
          <p:nvPr/>
        </p:nvSpPr>
        <p:spPr>
          <a:xfrm>
            <a:off x="6792983" y="5512476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ata 19">
            <a:extLst>
              <a:ext uri="{FF2B5EF4-FFF2-40B4-BE49-F238E27FC236}">
                <a16:creationId xmlns:a16="http://schemas.microsoft.com/office/drawing/2014/main" id="{0618A9E8-1D50-4DEB-82B6-A18746725723}"/>
              </a:ext>
            </a:extLst>
          </p:cNvPr>
          <p:cNvSpPr/>
          <p:nvPr/>
        </p:nvSpPr>
        <p:spPr>
          <a:xfrm>
            <a:off x="6792983" y="5371188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Data 20">
            <a:extLst>
              <a:ext uri="{FF2B5EF4-FFF2-40B4-BE49-F238E27FC236}">
                <a16:creationId xmlns:a16="http://schemas.microsoft.com/office/drawing/2014/main" id="{AE014F4E-5697-4A40-B63D-E08059F7322F}"/>
              </a:ext>
            </a:extLst>
          </p:cNvPr>
          <p:cNvSpPr/>
          <p:nvPr/>
        </p:nvSpPr>
        <p:spPr>
          <a:xfrm>
            <a:off x="6792983" y="5179180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6FB9870E-AEB0-4002-8E54-2DFBC98648E7}"/>
              </a:ext>
            </a:extLst>
          </p:cNvPr>
          <p:cNvSpPr/>
          <p:nvPr/>
        </p:nvSpPr>
        <p:spPr>
          <a:xfrm>
            <a:off x="6792983" y="4987172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Data 22">
            <a:extLst>
              <a:ext uri="{FF2B5EF4-FFF2-40B4-BE49-F238E27FC236}">
                <a16:creationId xmlns:a16="http://schemas.microsoft.com/office/drawing/2014/main" id="{A045840A-22DF-4675-B35B-4D90048BE8B8}"/>
              </a:ext>
            </a:extLst>
          </p:cNvPr>
          <p:cNvSpPr/>
          <p:nvPr/>
        </p:nvSpPr>
        <p:spPr>
          <a:xfrm>
            <a:off x="6792983" y="4779764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ata 23">
            <a:extLst>
              <a:ext uri="{FF2B5EF4-FFF2-40B4-BE49-F238E27FC236}">
                <a16:creationId xmlns:a16="http://schemas.microsoft.com/office/drawing/2014/main" id="{A5852BAA-4FDB-4F34-913D-D03B322BDFF8}"/>
              </a:ext>
            </a:extLst>
          </p:cNvPr>
          <p:cNvSpPr/>
          <p:nvPr/>
        </p:nvSpPr>
        <p:spPr>
          <a:xfrm>
            <a:off x="6792983" y="4587756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Data 24">
            <a:extLst>
              <a:ext uri="{FF2B5EF4-FFF2-40B4-BE49-F238E27FC236}">
                <a16:creationId xmlns:a16="http://schemas.microsoft.com/office/drawing/2014/main" id="{5AD9D76A-9757-4610-A348-5923D31D020C}"/>
              </a:ext>
            </a:extLst>
          </p:cNvPr>
          <p:cNvSpPr/>
          <p:nvPr/>
        </p:nvSpPr>
        <p:spPr>
          <a:xfrm>
            <a:off x="6792983" y="4395748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Data 25">
            <a:extLst>
              <a:ext uri="{FF2B5EF4-FFF2-40B4-BE49-F238E27FC236}">
                <a16:creationId xmlns:a16="http://schemas.microsoft.com/office/drawing/2014/main" id="{B2E72721-2A07-4315-9540-344EBFADE41F}"/>
              </a:ext>
            </a:extLst>
          </p:cNvPr>
          <p:cNvSpPr/>
          <p:nvPr/>
        </p:nvSpPr>
        <p:spPr>
          <a:xfrm>
            <a:off x="6792983" y="4156552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Data 26">
            <a:extLst>
              <a:ext uri="{FF2B5EF4-FFF2-40B4-BE49-F238E27FC236}">
                <a16:creationId xmlns:a16="http://schemas.microsoft.com/office/drawing/2014/main" id="{DFA53FD9-9202-4877-88FB-DEF0C2A76FAC}"/>
              </a:ext>
            </a:extLst>
          </p:cNvPr>
          <p:cNvSpPr/>
          <p:nvPr/>
        </p:nvSpPr>
        <p:spPr>
          <a:xfrm>
            <a:off x="6792983" y="3964544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Data 27">
            <a:extLst>
              <a:ext uri="{FF2B5EF4-FFF2-40B4-BE49-F238E27FC236}">
                <a16:creationId xmlns:a16="http://schemas.microsoft.com/office/drawing/2014/main" id="{2A8D38E9-9E95-4AB1-A84E-FCB22182CD8B}"/>
              </a:ext>
            </a:extLst>
          </p:cNvPr>
          <p:cNvSpPr/>
          <p:nvPr/>
        </p:nvSpPr>
        <p:spPr>
          <a:xfrm>
            <a:off x="6792983" y="3772536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D053AA51-0A59-4020-AB58-801D94DA143B}"/>
              </a:ext>
            </a:extLst>
          </p:cNvPr>
          <p:cNvSpPr/>
          <p:nvPr/>
        </p:nvSpPr>
        <p:spPr>
          <a:xfrm>
            <a:off x="6792983" y="3631248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Data 29">
            <a:extLst>
              <a:ext uri="{FF2B5EF4-FFF2-40B4-BE49-F238E27FC236}">
                <a16:creationId xmlns:a16="http://schemas.microsoft.com/office/drawing/2014/main" id="{FC566807-D825-43EF-BFCA-27A619DB7672}"/>
              </a:ext>
            </a:extLst>
          </p:cNvPr>
          <p:cNvSpPr/>
          <p:nvPr/>
        </p:nvSpPr>
        <p:spPr>
          <a:xfrm>
            <a:off x="6792983" y="3439240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Data 30">
            <a:extLst>
              <a:ext uri="{FF2B5EF4-FFF2-40B4-BE49-F238E27FC236}">
                <a16:creationId xmlns:a16="http://schemas.microsoft.com/office/drawing/2014/main" id="{9F4FB8CC-A41C-45ED-9780-FD222E6CD15D}"/>
              </a:ext>
            </a:extLst>
          </p:cNvPr>
          <p:cNvSpPr/>
          <p:nvPr/>
        </p:nvSpPr>
        <p:spPr>
          <a:xfrm>
            <a:off x="6792983" y="3247232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Data 31">
            <a:extLst>
              <a:ext uri="{FF2B5EF4-FFF2-40B4-BE49-F238E27FC236}">
                <a16:creationId xmlns:a16="http://schemas.microsoft.com/office/drawing/2014/main" id="{CDB74AF9-74AD-46EA-8A64-3780A47A5135}"/>
              </a:ext>
            </a:extLst>
          </p:cNvPr>
          <p:cNvSpPr/>
          <p:nvPr/>
        </p:nvSpPr>
        <p:spPr>
          <a:xfrm>
            <a:off x="6792983" y="3039824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Data 32">
            <a:extLst>
              <a:ext uri="{FF2B5EF4-FFF2-40B4-BE49-F238E27FC236}">
                <a16:creationId xmlns:a16="http://schemas.microsoft.com/office/drawing/2014/main" id="{2588EDDF-5614-49A9-AD38-B29223AC46EB}"/>
              </a:ext>
            </a:extLst>
          </p:cNvPr>
          <p:cNvSpPr/>
          <p:nvPr/>
        </p:nvSpPr>
        <p:spPr>
          <a:xfrm>
            <a:off x="6792983" y="2847816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Data 33">
            <a:extLst>
              <a:ext uri="{FF2B5EF4-FFF2-40B4-BE49-F238E27FC236}">
                <a16:creationId xmlns:a16="http://schemas.microsoft.com/office/drawing/2014/main" id="{63630E78-A09B-4206-8BD9-A62CF66ECB83}"/>
              </a:ext>
            </a:extLst>
          </p:cNvPr>
          <p:cNvSpPr/>
          <p:nvPr/>
        </p:nvSpPr>
        <p:spPr>
          <a:xfrm>
            <a:off x="6792983" y="2655808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Data 34">
            <a:extLst>
              <a:ext uri="{FF2B5EF4-FFF2-40B4-BE49-F238E27FC236}">
                <a16:creationId xmlns:a16="http://schemas.microsoft.com/office/drawing/2014/main" id="{9B4B1BB5-82EC-4789-BCFE-2933B7615F69}"/>
              </a:ext>
            </a:extLst>
          </p:cNvPr>
          <p:cNvSpPr/>
          <p:nvPr/>
        </p:nvSpPr>
        <p:spPr>
          <a:xfrm>
            <a:off x="6845881" y="2420620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Data 35">
            <a:extLst>
              <a:ext uri="{FF2B5EF4-FFF2-40B4-BE49-F238E27FC236}">
                <a16:creationId xmlns:a16="http://schemas.microsoft.com/office/drawing/2014/main" id="{46751211-D8C0-4384-A5E4-E49E23362B84}"/>
              </a:ext>
            </a:extLst>
          </p:cNvPr>
          <p:cNvSpPr/>
          <p:nvPr/>
        </p:nvSpPr>
        <p:spPr>
          <a:xfrm>
            <a:off x="6845881" y="2228612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Data 36">
            <a:extLst>
              <a:ext uri="{FF2B5EF4-FFF2-40B4-BE49-F238E27FC236}">
                <a16:creationId xmlns:a16="http://schemas.microsoft.com/office/drawing/2014/main" id="{DFEB844A-FD91-4971-BF50-924D87BD1E38}"/>
              </a:ext>
            </a:extLst>
          </p:cNvPr>
          <p:cNvSpPr/>
          <p:nvPr/>
        </p:nvSpPr>
        <p:spPr>
          <a:xfrm>
            <a:off x="6845881" y="2036604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ata 37">
            <a:extLst>
              <a:ext uri="{FF2B5EF4-FFF2-40B4-BE49-F238E27FC236}">
                <a16:creationId xmlns:a16="http://schemas.microsoft.com/office/drawing/2014/main" id="{8221B4EE-671E-4584-9E89-E57D703929E1}"/>
              </a:ext>
            </a:extLst>
          </p:cNvPr>
          <p:cNvSpPr/>
          <p:nvPr/>
        </p:nvSpPr>
        <p:spPr>
          <a:xfrm>
            <a:off x="6845881" y="1895316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Data 38">
            <a:extLst>
              <a:ext uri="{FF2B5EF4-FFF2-40B4-BE49-F238E27FC236}">
                <a16:creationId xmlns:a16="http://schemas.microsoft.com/office/drawing/2014/main" id="{094A6634-DAF7-4789-BDF1-AD1473D7CA55}"/>
              </a:ext>
            </a:extLst>
          </p:cNvPr>
          <p:cNvSpPr/>
          <p:nvPr/>
        </p:nvSpPr>
        <p:spPr>
          <a:xfrm>
            <a:off x="6845881" y="1703308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Data 39">
            <a:extLst>
              <a:ext uri="{FF2B5EF4-FFF2-40B4-BE49-F238E27FC236}">
                <a16:creationId xmlns:a16="http://schemas.microsoft.com/office/drawing/2014/main" id="{2B21DE81-5759-4867-8405-A61260106C0D}"/>
              </a:ext>
            </a:extLst>
          </p:cNvPr>
          <p:cNvSpPr/>
          <p:nvPr/>
        </p:nvSpPr>
        <p:spPr>
          <a:xfrm>
            <a:off x="6845881" y="1511300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Data 40">
            <a:extLst>
              <a:ext uri="{FF2B5EF4-FFF2-40B4-BE49-F238E27FC236}">
                <a16:creationId xmlns:a16="http://schemas.microsoft.com/office/drawing/2014/main" id="{519E2FD8-6BFB-4C60-A3F2-88DC7213CD06}"/>
              </a:ext>
            </a:extLst>
          </p:cNvPr>
          <p:cNvSpPr/>
          <p:nvPr/>
        </p:nvSpPr>
        <p:spPr>
          <a:xfrm>
            <a:off x="6845881" y="1303892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Data 41">
            <a:extLst>
              <a:ext uri="{FF2B5EF4-FFF2-40B4-BE49-F238E27FC236}">
                <a16:creationId xmlns:a16="http://schemas.microsoft.com/office/drawing/2014/main" id="{C8A7938D-B746-42C0-AAF3-58090C52BFB7}"/>
              </a:ext>
            </a:extLst>
          </p:cNvPr>
          <p:cNvSpPr/>
          <p:nvPr/>
        </p:nvSpPr>
        <p:spPr>
          <a:xfrm>
            <a:off x="6845881" y="1111884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Data 42">
            <a:extLst>
              <a:ext uri="{FF2B5EF4-FFF2-40B4-BE49-F238E27FC236}">
                <a16:creationId xmlns:a16="http://schemas.microsoft.com/office/drawing/2014/main" id="{28E8C519-82AC-411C-B835-D9D0575B79AF}"/>
              </a:ext>
            </a:extLst>
          </p:cNvPr>
          <p:cNvSpPr/>
          <p:nvPr/>
        </p:nvSpPr>
        <p:spPr>
          <a:xfrm>
            <a:off x="6845881" y="919876"/>
            <a:ext cx="2062480" cy="497840"/>
          </a:xfrm>
          <a:prstGeom prst="flowChartInputOutput">
            <a:avLst/>
          </a:prstGeom>
          <a:solidFill>
            <a:schemeClr val="bg1"/>
          </a:solidFill>
          <a:effectLst>
            <a:outerShdw blurRad="50800" dist="50800" dir="5400000" algn="ctr" rotWithShape="0">
              <a:srgbClr val="000000">
                <a:alpha val="9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330011-DB42-4960-879A-C4418CB9B5A4}"/>
              </a:ext>
            </a:extLst>
          </p:cNvPr>
          <p:cNvSpPr txBox="1"/>
          <p:nvPr/>
        </p:nvSpPr>
        <p:spPr>
          <a:xfrm flipH="1">
            <a:off x="0" y="88254"/>
            <a:ext cx="9530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Jost" pitchFamily="2" charset="0"/>
                <a:ea typeface="Jost" pitchFamily="2" charset="0"/>
              </a:rPr>
              <a:t>What happens if you don’t reformat your data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52CAAC-3E0D-4BF7-99A1-A49029915F4A}"/>
              </a:ext>
            </a:extLst>
          </p:cNvPr>
          <p:cNvSpPr txBox="1"/>
          <p:nvPr/>
        </p:nvSpPr>
        <p:spPr>
          <a:xfrm>
            <a:off x="8908361" y="72033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Layer 1001 for Variable 1001 </a:t>
            </a:r>
          </a:p>
        </p:txBody>
      </p:sp>
    </p:spTree>
    <p:extLst>
      <p:ext uri="{BB962C8B-B14F-4D97-AF65-F5344CB8AC3E}">
        <p14:creationId xmlns:p14="http://schemas.microsoft.com/office/powerpoint/2010/main" val="3761204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4ED6-CE45-4B12-8F4C-7DDD851D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2464519"/>
            <a:ext cx="1178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Jost" pitchFamily="2" charset="0"/>
                <a:ea typeface="Jost" pitchFamily="2" charset="0"/>
              </a:rPr>
              <a:t>Converting wide to long format is a crucial skill</a:t>
            </a:r>
            <a:br>
              <a:rPr lang="en-US" b="1" dirty="0">
                <a:latin typeface="Jost" pitchFamily="2" charset="0"/>
                <a:ea typeface="Jost" pitchFamily="2" charset="0"/>
              </a:rPr>
            </a:br>
            <a:r>
              <a:rPr lang="en-US" b="1" dirty="0">
                <a:latin typeface="Jost" pitchFamily="2" charset="0"/>
                <a:ea typeface="Jost" pitchFamily="2" charset="0"/>
              </a:rPr>
              <a:t>(not only for </a:t>
            </a:r>
            <a:r>
              <a:rPr lang="en-US" b="1" dirty="0" err="1">
                <a:latin typeface="Jost" pitchFamily="2" charset="0"/>
                <a:ea typeface="Jost" pitchFamily="2" charset="0"/>
              </a:rPr>
              <a:t>data.viz</a:t>
            </a:r>
            <a:r>
              <a:rPr lang="en-US" b="1" dirty="0">
                <a:latin typeface="Jost" pitchFamily="2" charset="0"/>
                <a:ea typeface="Jost" pitchFamily="2" charset="0"/>
              </a:rPr>
              <a:t> but a lot of analysis packages)</a:t>
            </a:r>
          </a:p>
        </p:txBody>
      </p:sp>
    </p:spTree>
    <p:extLst>
      <p:ext uri="{BB962C8B-B14F-4D97-AF65-F5344CB8AC3E}">
        <p14:creationId xmlns:p14="http://schemas.microsoft.com/office/powerpoint/2010/main" val="1474898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D804B-5ADF-49E4-8147-E41DDEAC2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" r="1993" b="3411"/>
          <a:stretch/>
        </p:blipFill>
        <p:spPr>
          <a:xfrm>
            <a:off x="2947970" y="65103"/>
            <a:ext cx="5959725" cy="649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8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C55F-3A82-421C-8058-525FC3B4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44109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There’s so many functions/packages but I’m used to </a:t>
            </a:r>
            <a:r>
              <a:rPr lang="en-US" b="1" dirty="0">
                <a:latin typeface="Jost" pitchFamily="2" charset="0"/>
                <a:ea typeface="Jost" pitchFamily="2" charset="0"/>
              </a:rPr>
              <a:t>reshape2::melt function (OG package here)</a:t>
            </a:r>
            <a:br>
              <a:rPr lang="en-US" b="1" dirty="0">
                <a:latin typeface="Jost" pitchFamily="2" charset="0"/>
                <a:ea typeface="Jost" pitchFamily="2" charset="0"/>
              </a:rPr>
            </a:br>
            <a:br>
              <a:rPr lang="en-US" b="1" dirty="0">
                <a:latin typeface="Jost" pitchFamily="2" charset="0"/>
                <a:ea typeface="Jost" pitchFamily="2" charset="0"/>
              </a:rPr>
            </a:br>
            <a:br>
              <a:rPr lang="en-US" b="1" dirty="0">
                <a:latin typeface="Jost" pitchFamily="2" charset="0"/>
                <a:ea typeface="Jost" pitchFamily="2" charset="0"/>
              </a:rPr>
            </a:br>
            <a:r>
              <a:rPr lang="en-US" dirty="0">
                <a:latin typeface="Jost" pitchFamily="2" charset="0"/>
                <a:ea typeface="Jost" pitchFamily="2" charset="0"/>
              </a:rPr>
              <a:t>(have no idea what other packages are)</a:t>
            </a:r>
          </a:p>
        </p:txBody>
      </p:sp>
    </p:spTree>
    <p:extLst>
      <p:ext uri="{BB962C8B-B14F-4D97-AF65-F5344CB8AC3E}">
        <p14:creationId xmlns:p14="http://schemas.microsoft.com/office/powerpoint/2010/main" val="592673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BD76-4292-439D-9E48-A9797D30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The reshape formula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E2715A-98C1-419C-879F-294014BF6784}"/>
              </a:ext>
            </a:extLst>
          </p:cNvPr>
          <p:cNvSpPr txBox="1"/>
          <p:nvPr/>
        </p:nvSpPr>
        <p:spPr>
          <a:xfrm>
            <a:off x="3102796" y="3236360"/>
            <a:ext cx="5777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Jost" pitchFamily="2" charset="0"/>
                <a:ea typeface="Jost" pitchFamily="2" charset="0"/>
              </a:rPr>
              <a:t>melt(df, </a:t>
            </a:r>
            <a:r>
              <a:rPr lang="en-US" sz="4400" dirty="0" err="1">
                <a:latin typeface="Jost" pitchFamily="2" charset="0"/>
                <a:ea typeface="Jost" pitchFamily="2" charset="0"/>
              </a:rPr>
              <a:t>id.vars</a:t>
            </a:r>
            <a:r>
              <a:rPr lang="en-US" sz="4400" dirty="0">
                <a:latin typeface="Jost" pitchFamily="2" charset="0"/>
                <a:ea typeface="Jost" pitchFamily="2" charset="0"/>
              </a:rPr>
              <a:t>=c(“ “))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233C90-AF2A-485B-9C81-BC446304E145}"/>
              </a:ext>
            </a:extLst>
          </p:cNvPr>
          <p:cNvSpPr txBox="1"/>
          <p:nvPr/>
        </p:nvSpPr>
        <p:spPr>
          <a:xfrm>
            <a:off x="7570222" y="6390640"/>
            <a:ext cx="462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I still don’t really get it, I just know by instinct </a:t>
            </a:r>
          </a:p>
        </p:txBody>
      </p:sp>
    </p:spTree>
    <p:extLst>
      <p:ext uri="{BB962C8B-B14F-4D97-AF65-F5344CB8AC3E}">
        <p14:creationId xmlns:p14="http://schemas.microsoft.com/office/powerpoint/2010/main" val="3320760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F841D9-DC50-4008-BB50-1FDF35740589}"/>
              </a:ext>
            </a:extLst>
          </p:cNvPr>
          <p:cNvSpPr txBox="1"/>
          <p:nvPr/>
        </p:nvSpPr>
        <p:spPr>
          <a:xfrm>
            <a:off x="4511040" y="2895600"/>
            <a:ext cx="3409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Jost" pitchFamily="2" charset="0"/>
                <a:ea typeface="Jost" pitchFamily="2" charset="0"/>
              </a:rPr>
              <a:t>Exercise B.1</a:t>
            </a:r>
          </a:p>
        </p:txBody>
      </p:sp>
    </p:spTree>
    <p:extLst>
      <p:ext uri="{BB962C8B-B14F-4D97-AF65-F5344CB8AC3E}">
        <p14:creationId xmlns:p14="http://schemas.microsoft.com/office/powerpoint/2010/main" val="1283634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4CF433-8D1F-4671-9F62-8A57D7D1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399" y="99450"/>
            <a:ext cx="3342641" cy="665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19A9C3-62D4-48C3-AD20-B7BB58B22373}"/>
              </a:ext>
            </a:extLst>
          </p:cNvPr>
          <p:cNvSpPr txBox="1"/>
          <p:nvPr/>
        </p:nvSpPr>
        <p:spPr>
          <a:xfrm>
            <a:off x="92924" y="99450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Jost" pitchFamily="2" charset="0"/>
                <a:ea typeface="Jost" pitchFamily="2" charset="0"/>
              </a:rPr>
              <a:t>Solution to B.1</a:t>
            </a:r>
          </a:p>
        </p:txBody>
      </p:sp>
    </p:spTree>
    <p:extLst>
      <p:ext uri="{BB962C8B-B14F-4D97-AF65-F5344CB8AC3E}">
        <p14:creationId xmlns:p14="http://schemas.microsoft.com/office/powerpoint/2010/main" val="3164478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7BB71-0767-434A-BB82-F949BB8C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920" y="-291944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Let’s get plotting: Our end goal is this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3A083-D630-4029-94EB-C34C3D65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39"/>
            <a:ext cx="12192000" cy="45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8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446EB-AE8D-4C22-BA87-88AE96D4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65" y="-132239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Life science is the greatest playground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E2A35-AD24-41AF-A5DB-9EA107368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6" y="1076243"/>
            <a:ext cx="4607933" cy="5489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F71467-7949-44FE-AEE3-3C7614B4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48" y="1325563"/>
            <a:ext cx="6480181" cy="4663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4AC11D-DB4D-4C79-94D9-8F115B99DF7C}"/>
              </a:ext>
            </a:extLst>
          </p:cNvPr>
          <p:cNvSpPr txBox="1"/>
          <p:nvPr/>
        </p:nvSpPr>
        <p:spPr>
          <a:xfrm flipH="1">
            <a:off x="2172546" y="6488668"/>
            <a:ext cx="3665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Jost" pitchFamily="2" charset="0"/>
                <a:ea typeface="Jost" pitchFamily="2" charset="0"/>
              </a:rPr>
              <a:t>Time series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3E6D2-086A-41BD-9789-F06CB75BDA2E}"/>
              </a:ext>
            </a:extLst>
          </p:cNvPr>
          <p:cNvSpPr txBox="1"/>
          <p:nvPr/>
        </p:nvSpPr>
        <p:spPr>
          <a:xfrm flipH="1">
            <a:off x="8704665" y="6119336"/>
            <a:ext cx="3665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Jost" pitchFamily="2" charset="0"/>
                <a:ea typeface="Jost" pitchFamily="2" charset="0"/>
              </a:rPr>
              <a:t>Spatial</a:t>
            </a:r>
          </a:p>
        </p:txBody>
      </p:sp>
    </p:spTree>
    <p:extLst>
      <p:ext uri="{BB962C8B-B14F-4D97-AF65-F5344CB8AC3E}">
        <p14:creationId xmlns:p14="http://schemas.microsoft.com/office/powerpoint/2010/main" val="3030053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4218-6C3B-447C-AC3A-4111972A1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960" y="262305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latin typeface="Jost" pitchFamily="2" charset="0"/>
                <a:ea typeface="Jost" pitchFamily="2" charset="0"/>
              </a:rPr>
              <a:t>What is the first layer everyone?</a:t>
            </a:r>
          </a:p>
        </p:txBody>
      </p:sp>
    </p:spTree>
    <p:extLst>
      <p:ext uri="{BB962C8B-B14F-4D97-AF65-F5344CB8AC3E}">
        <p14:creationId xmlns:p14="http://schemas.microsoft.com/office/powerpoint/2010/main" val="3555004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946810-6115-4CA3-B9A5-961BA960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92" y="307577"/>
            <a:ext cx="3249372" cy="64734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D8EDD7-2AF9-443E-9696-3B93C5495A44}"/>
              </a:ext>
            </a:extLst>
          </p:cNvPr>
          <p:cNvSpPr/>
          <p:nvPr/>
        </p:nvSpPr>
        <p:spPr>
          <a:xfrm>
            <a:off x="1016000" y="389428"/>
            <a:ext cx="1066800" cy="5554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564A9C-753E-4EBE-A7F1-F44FB61761BA}"/>
              </a:ext>
            </a:extLst>
          </p:cNvPr>
          <p:cNvSpPr/>
          <p:nvPr/>
        </p:nvSpPr>
        <p:spPr>
          <a:xfrm>
            <a:off x="2835666" y="307578"/>
            <a:ext cx="929697" cy="55545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ED6E2-34FE-48C0-ACAD-F3861524EDB7}"/>
              </a:ext>
            </a:extLst>
          </p:cNvPr>
          <p:cNvSpPr/>
          <p:nvPr/>
        </p:nvSpPr>
        <p:spPr>
          <a:xfrm>
            <a:off x="5466080" y="1239520"/>
            <a:ext cx="5669280" cy="39522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94381D-4662-4E5C-87FC-EB46B6C3B108}"/>
              </a:ext>
            </a:extLst>
          </p:cNvPr>
          <p:cNvSpPr txBox="1"/>
          <p:nvPr/>
        </p:nvSpPr>
        <p:spPr>
          <a:xfrm>
            <a:off x="7863840" y="5191760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Jost" pitchFamily="2" charset="0"/>
                <a:ea typeface="Jost" pitchFamily="2" charset="0"/>
              </a:rPr>
              <a:t>Week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0A63CC-1AE2-40EF-96E3-3050EB4185B6}"/>
              </a:ext>
            </a:extLst>
          </p:cNvPr>
          <p:cNvSpPr txBox="1"/>
          <p:nvPr/>
        </p:nvSpPr>
        <p:spPr>
          <a:xfrm rot="16200000">
            <a:off x="4585090" y="2923252"/>
            <a:ext cx="11737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Jost" pitchFamily="2" charset="0"/>
                <a:ea typeface="Jost" pitchFamily="2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573416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38649E-04D7-484B-B94F-FAEEC7664811}"/>
              </a:ext>
            </a:extLst>
          </p:cNvPr>
          <p:cNvSpPr txBox="1"/>
          <p:nvPr/>
        </p:nvSpPr>
        <p:spPr>
          <a:xfrm>
            <a:off x="4132912" y="2709892"/>
            <a:ext cx="45720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Jost" pitchFamily="2" charset="0"/>
                <a:ea typeface="Jost" pitchFamily="2" charset="0"/>
              </a:rPr>
              <a:t>Exercise</a:t>
            </a:r>
            <a:r>
              <a:rPr lang="en-US" sz="6000" b="1" dirty="0"/>
              <a:t> B.2 </a:t>
            </a:r>
          </a:p>
        </p:txBody>
      </p:sp>
    </p:spTree>
    <p:extLst>
      <p:ext uri="{BB962C8B-B14F-4D97-AF65-F5344CB8AC3E}">
        <p14:creationId xmlns:p14="http://schemas.microsoft.com/office/powerpoint/2010/main" val="2097607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7AF019-053F-40D3-8B80-7D9142E4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90" y="1096574"/>
            <a:ext cx="11805158" cy="4685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7817E2-27E7-4485-87D4-32E0A0DC5291}"/>
              </a:ext>
            </a:extLst>
          </p:cNvPr>
          <p:cNvSpPr txBox="1"/>
          <p:nvPr/>
        </p:nvSpPr>
        <p:spPr>
          <a:xfrm>
            <a:off x="236090" y="294287"/>
            <a:ext cx="226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" pitchFamily="2" charset="0"/>
                <a:ea typeface="Jost" pitchFamily="2" charset="0"/>
              </a:rPr>
              <a:t>Solution to B2</a:t>
            </a:r>
          </a:p>
        </p:txBody>
      </p:sp>
    </p:spTree>
    <p:extLst>
      <p:ext uri="{BB962C8B-B14F-4D97-AF65-F5344CB8AC3E}">
        <p14:creationId xmlns:p14="http://schemas.microsoft.com/office/powerpoint/2010/main" val="2390694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9B36-D70A-4F39-A50A-390354EB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14" y="142489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What went wrong?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5A188-DB8F-4749-BB0E-B05A9EA87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2309"/>
            <a:ext cx="10515600" cy="25733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000" dirty="0">
                <a:latin typeface="Jost" pitchFamily="2" charset="0"/>
                <a:ea typeface="Jost" pitchFamily="2" charset="0"/>
              </a:rPr>
              <a:t>In ggplot2 mind, you gave it a column of just weeks and numbers. </a:t>
            </a:r>
          </a:p>
          <a:p>
            <a:pPr marL="0" indent="0">
              <a:buNone/>
            </a:pPr>
            <a:endParaRPr lang="en-US" sz="4000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sz="4000" dirty="0">
                <a:latin typeface="Jost" pitchFamily="2" charset="0"/>
                <a:ea typeface="Jost" pitchFamily="2" charset="0"/>
              </a:rPr>
              <a:t>They weren’t aware that  there was grouping- so you must tell ggplot2 that.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34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7AEDC-2EAC-4592-9517-CD26945F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71" y="206099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When you have multiple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9A867-DB0A-439F-8DD7-451755D3D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760" y="2289492"/>
            <a:ext cx="10022840" cy="2279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Jost" pitchFamily="2" charset="0"/>
                <a:ea typeface="Jost" pitchFamily="2" charset="0"/>
              </a:rPr>
              <a:t>Remember we want each line to represent a county.</a:t>
            </a:r>
          </a:p>
          <a:p>
            <a:pPr marL="0" indent="0">
              <a:buNone/>
            </a:pPr>
            <a:endParaRPr lang="en-US" sz="3200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sz="3200" dirty="0">
                <a:latin typeface="Jost" pitchFamily="2" charset="0"/>
                <a:ea typeface="Jost" pitchFamily="2" charset="0"/>
              </a:rPr>
              <a:t>We must explicitly tell ggplot2 that color is associated with different variable</a:t>
            </a:r>
          </a:p>
        </p:txBody>
      </p:sp>
    </p:spTree>
    <p:extLst>
      <p:ext uri="{BB962C8B-B14F-4D97-AF65-F5344CB8AC3E}">
        <p14:creationId xmlns:p14="http://schemas.microsoft.com/office/powerpoint/2010/main" val="387711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F135-9D38-4480-A2A6-BCE85106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69" y="149367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The formula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0C00-2572-4973-AA7E-DFE40B0CF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404" y="305807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>
                <a:latin typeface="Jost" pitchFamily="2" charset="0"/>
                <a:ea typeface="Jost" pitchFamily="2" charset="0"/>
              </a:rPr>
              <a:t>ggplot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(</a:t>
            </a:r>
            <a:r>
              <a:rPr lang="en-US" sz="3200" dirty="0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data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, </a:t>
            </a:r>
            <a:r>
              <a:rPr lang="en-US" sz="3200" dirty="0" err="1">
                <a:latin typeface="Jost" pitchFamily="2" charset="0"/>
                <a:ea typeface="Jost" pitchFamily="2" charset="0"/>
              </a:rPr>
              <a:t>aes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(x = </a:t>
            </a:r>
            <a:r>
              <a:rPr lang="en-US" sz="3200" dirty="0" err="1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variable_x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, y= </a:t>
            </a:r>
            <a:r>
              <a:rPr lang="en-US" sz="3200" dirty="0" err="1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variable_y</a:t>
            </a:r>
            <a:r>
              <a:rPr lang="en-US" sz="3200" dirty="0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, color =  variable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35C8F-C25F-4A79-B78A-B4DF3CEC93BE}"/>
              </a:ext>
            </a:extLst>
          </p:cNvPr>
          <p:cNvSpPr txBox="1"/>
          <p:nvPr/>
        </p:nvSpPr>
        <p:spPr>
          <a:xfrm>
            <a:off x="3546282" y="5439198"/>
            <a:ext cx="5323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Jost" pitchFamily="2" charset="0"/>
                <a:ea typeface="Jost" pitchFamily="2" charset="0"/>
              </a:rPr>
              <a:t>Putting it into </a:t>
            </a:r>
            <a:r>
              <a:rPr lang="en-US" sz="3200" dirty="0" err="1">
                <a:latin typeface="Jost" pitchFamily="2" charset="0"/>
                <a:ea typeface="Jost" pitchFamily="2" charset="0"/>
              </a:rPr>
              <a:t>aes</a:t>
            </a:r>
            <a:r>
              <a:rPr lang="en-US" sz="3200" dirty="0">
                <a:latin typeface="Jost" pitchFamily="2" charset="0"/>
                <a:ea typeface="Jost" pitchFamily="2" charset="0"/>
              </a:rPr>
              <a:t> is important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91E61E-F46C-42F1-8BA2-57847BBCAECB}"/>
              </a:ext>
            </a:extLst>
          </p:cNvPr>
          <p:cNvCxnSpPr/>
          <p:nvPr/>
        </p:nvCxnSpPr>
        <p:spPr>
          <a:xfrm>
            <a:off x="4015597" y="2024695"/>
            <a:ext cx="0" cy="893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905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EF5AED-7DF7-4674-974A-1DDA594EE9E9}"/>
              </a:ext>
            </a:extLst>
          </p:cNvPr>
          <p:cNvSpPr txBox="1"/>
          <p:nvPr/>
        </p:nvSpPr>
        <p:spPr>
          <a:xfrm>
            <a:off x="4369979" y="2849155"/>
            <a:ext cx="4219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Jost" pitchFamily="2" charset="0"/>
                <a:ea typeface="Jost" pitchFamily="2" charset="0"/>
              </a:rPr>
              <a:t>Exercise B.3</a:t>
            </a:r>
          </a:p>
        </p:txBody>
      </p:sp>
    </p:spTree>
    <p:extLst>
      <p:ext uri="{BB962C8B-B14F-4D97-AF65-F5344CB8AC3E}">
        <p14:creationId xmlns:p14="http://schemas.microsoft.com/office/powerpoint/2010/main" val="702796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D764C-975C-428F-B02B-4967A9D2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" y="913101"/>
            <a:ext cx="12190476" cy="48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156A80-D0F4-41E3-8DA8-094FBFEAA913}"/>
              </a:ext>
            </a:extLst>
          </p:cNvPr>
          <p:cNvSpPr txBox="1"/>
          <p:nvPr/>
        </p:nvSpPr>
        <p:spPr>
          <a:xfrm>
            <a:off x="0" y="82104"/>
            <a:ext cx="226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Jost" pitchFamily="2" charset="0"/>
                <a:ea typeface="Jost" pitchFamily="2" charset="0"/>
              </a:rPr>
              <a:t>Solution to B.3!</a:t>
            </a:r>
          </a:p>
        </p:txBody>
      </p:sp>
    </p:spTree>
    <p:extLst>
      <p:ext uri="{BB962C8B-B14F-4D97-AF65-F5344CB8AC3E}">
        <p14:creationId xmlns:p14="http://schemas.microsoft.com/office/powerpoint/2010/main" val="320313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6290-E5BF-4694-B05A-F51A0E97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Jost" pitchFamily="2" charset="0"/>
                <a:ea typeface="Jost" pitchFamily="2" charset="0"/>
              </a:rPr>
              <a:t>Now R automatically gives us colors but let’s say we want to manually change it. </a:t>
            </a:r>
          </a:p>
        </p:txBody>
      </p:sp>
    </p:spTree>
    <p:extLst>
      <p:ext uri="{BB962C8B-B14F-4D97-AF65-F5344CB8AC3E}">
        <p14:creationId xmlns:p14="http://schemas.microsoft.com/office/powerpoint/2010/main" val="44309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693FC3-2103-475E-B8DA-677CAB619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92" y="520376"/>
            <a:ext cx="4941156" cy="5817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AA439-B4D3-49AA-8C9C-070864D4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490" y="545166"/>
            <a:ext cx="3917514" cy="2371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13B60-E780-468E-AAC9-C8D822802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390" y="3281329"/>
            <a:ext cx="3033714" cy="3101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03766E-9EA6-4E83-84D7-3D8FCAF33F0F}"/>
              </a:ext>
            </a:extLst>
          </p:cNvPr>
          <p:cNvSpPr txBox="1"/>
          <p:nvPr/>
        </p:nvSpPr>
        <p:spPr>
          <a:xfrm flipH="1">
            <a:off x="1551398" y="172275"/>
            <a:ext cx="431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Confidence interval/Bootstrapping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629ADB-8158-4414-807B-18DF7831930A}"/>
              </a:ext>
            </a:extLst>
          </p:cNvPr>
          <p:cNvSpPr txBox="1"/>
          <p:nvPr/>
        </p:nvSpPr>
        <p:spPr>
          <a:xfrm flipH="1">
            <a:off x="6753310" y="67997"/>
            <a:ext cx="566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Pulling stuff out of ass (aka Theoretical Ecology)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1C0A9-8DE4-4A10-8F1C-24E84E86DCAD}"/>
              </a:ext>
            </a:extLst>
          </p:cNvPr>
          <p:cNvSpPr txBox="1"/>
          <p:nvPr/>
        </p:nvSpPr>
        <p:spPr>
          <a:xfrm flipH="1">
            <a:off x="8003782" y="2911997"/>
            <a:ext cx="366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Fitting models to data</a:t>
            </a:r>
          </a:p>
        </p:txBody>
      </p:sp>
    </p:spTree>
    <p:extLst>
      <p:ext uri="{BB962C8B-B14F-4D97-AF65-F5344CB8AC3E}">
        <p14:creationId xmlns:p14="http://schemas.microsoft.com/office/powerpoint/2010/main" val="1757986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4453-928E-4FB0-944D-1E580A480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53" y="277661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Introduction to the scale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0CD30-5805-4D10-AFB9-0E092404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185" y="201056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latin typeface="Jost" pitchFamily="2" charset="0"/>
                <a:ea typeface="Jost" pitchFamily="2" charset="0"/>
              </a:rPr>
              <a:t>Scale layer controls </a:t>
            </a:r>
            <a:r>
              <a:rPr lang="en-US" sz="4400" b="1" dirty="0">
                <a:latin typeface="Jost" pitchFamily="2" charset="0"/>
                <a:ea typeface="Jost" pitchFamily="2" charset="0"/>
              </a:rPr>
              <a:t>how the data value </a:t>
            </a:r>
            <a:r>
              <a:rPr lang="en-US" sz="4400" dirty="0">
                <a:latin typeface="Jost" pitchFamily="2" charset="0"/>
                <a:ea typeface="Jost" pitchFamily="2" charset="0"/>
              </a:rPr>
              <a:t>is </a:t>
            </a:r>
            <a:r>
              <a:rPr lang="en-US" sz="4400" b="1" dirty="0">
                <a:latin typeface="Jost" pitchFamily="2" charset="0"/>
                <a:ea typeface="Jost" pitchFamily="2" charset="0"/>
              </a:rPr>
              <a:t>scaled to the visual value </a:t>
            </a:r>
            <a:r>
              <a:rPr lang="en-US" sz="4400" dirty="0">
                <a:latin typeface="Jost" pitchFamily="2" charset="0"/>
                <a:ea typeface="Jost" pitchFamily="2" charset="0"/>
              </a:rPr>
              <a:t>(different colors, different sizes, so on) 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dirty="0">
                <a:latin typeface="Jost" pitchFamily="2" charset="0"/>
                <a:ea typeface="Jost" pitchFamily="2" charset="0"/>
              </a:rPr>
              <a:t>For example, different counties being scaled to different colors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188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9AA614-DE62-49E7-A07D-C797AD6B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990932"/>
            <a:ext cx="12120879" cy="4770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2F8444-FC20-443C-9D69-6059F3FF85CA}"/>
              </a:ext>
            </a:extLst>
          </p:cNvPr>
          <p:cNvSpPr/>
          <p:nvPr/>
        </p:nvSpPr>
        <p:spPr>
          <a:xfrm>
            <a:off x="8686800" y="2833241"/>
            <a:ext cx="2951196" cy="731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71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3359B-C7D5-4630-AABA-786EF33F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862" y="273032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err="1">
                <a:latin typeface="Jost" pitchFamily="2" charset="0"/>
                <a:ea typeface="Jost" pitchFamily="2" charset="0"/>
              </a:rPr>
              <a:t>scale_color_manual</a:t>
            </a:r>
            <a:r>
              <a:rPr lang="en-US" sz="4000" dirty="0">
                <a:latin typeface="Jost" pitchFamily="2" charset="0"/>
                <a:ea typeface="Jost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34190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E295D-BAF7-4E1F-A620-8A30C6D5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1936"/>
            <a:ext cx="12192000" cy="48341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F3175D-1065-41F6-8E30-328AC100B4EA}"/>
              </a:ext>
            </a:extLst>
          </p:cNvPr>
          <p:cNvSpPr/>
          <p:nvPr/>
        </p:nvSpPr>
        <p:spPr>
          <a:xfrm>
            <a:off x="10678160" y="2280862"/>
            <a:ext cx="1513840" cy="17774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21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7A16B5-D329-4E1C-92C2-57B49333FB4D}"/>
              </a:ext>
            </a:extLst>
          </p:cNvPr>
          <p:cNvSpPr/>
          <p:nvPr/>
        </p:nvSpPr>
        <p:spPr>
          <a:xfrm>
            <a:off x="213360" y="2480717"/>
            <a:ext cx="125679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Jost" pitchFamily="2" charset="0"/>
                <a:ea typeface="Jost" pitchFamily="2" charset="0"/>
              </a:rPr>
              <a:t> </a:t>
            </a:r>
            <a:r>
              <a:rPr lang="en-US" sz="3600" dirty="0" err="1">
                <a:latin typeface="Jost" pitchFamily="2" charset="0"/>
                <a:ea typeface="Jost" pitchFamily="2" charset="0"/>
              </a:rPr>
              <a:t>scale_color_manual</a:t>
            </a:r>
            <a:r>
              <a:rPr lang="en-US" sz="3600" dirty="0">
                <a:latin typeface="Jost" pitchFamily="2" charset="0"/>
                <a:ea typeface="Jost" pitchFamily="2" charset="0"/>
              </a:rPr>
              <a:t>(name="Counties“,</a:t>
            </a:r>
          </a:p>
          <a:p>
            <a:r>
              <a:rPr lang="en-US" sz="3600" dirty="0">
                <a:latin typeface="Jost" pitchFamily="2" charset="0"/>
                <a:ea typeface="Jost" pitchFamily="2" charset="0"/>
              </a:rPr>
              <a:t>                     labels=c("FV","I","CM",'HB'),</a:t>
            </a:r>
          </a:p>
          <a:p>
            <a:r>
              <a:rPr lang="en-US" sz="3600" dirty="0">
                <a:latin typeface="Jost" pitchFamily="2" charset="0"/>
                <a:ea typeface="Jost" pitchFamily="2" charset="0"/>
              </a:rPr>
              <a:t>                     values=c("</a:t>
            </a:r>
            <a:r>
              <a:rPr lang="en-US" sz="3600" dirty="0" err="1">
                <a:latin typeface="Jost" pitchFamily="2" charset="0"/>
                <a:ea typeface="Jost" pitchFamily="2" charset="0"/>
              </a:rPr>
              <a:t>purple","green","navy",'gold</a:t>
            </a:r>
            <a:r>
              <a:rPr lang="en-US" sz="3600" dirty="0">
                <a:latin typeface="Jost" pitchFamily="2" charset="0"/>
                <a:ea typeface="Jost" pitchFamily="2" charset="0"/>
              </a:rPr>
              <a:t>'))</a:t>
            </a:r>
          </a:p>
        </p:txBody>
      </p:sp>
    </p:spTree>
    <p:extLst>
      <p:ext uri="{BB962C8B-B14F-4D97-AF65-F5344CB8AC3E}">
        <p14:creationId xmlns:p14="http://schemas.microsoft.com/office/powerpoint/2010/main" val="2517574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D0EF-DEEC-4E1D-AB66-A12455A50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146" y="2766218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B.4 </a:t>
            </a:r>
          </a:p>
        </p:txBody>
      </p:sp>
    </p:spTree>
    <p:extLst>
      <p:ext uri="{BB962C8B-B14F-4D97-AF65-F5344CB8AC3E}">
        <p14:creationId xmlns:p14="http://schemas.microsoft.com/office/powerpoint/2010/main" val="2063506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E60A8C-CFBE-49B5-903C-A4277498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72" y="883806"/>
            <a:ext cx="9311583" cy="53241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B46D5B5-104C-4DB5-9F5F-5152DB4F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28" y="-157277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Jost" pitchFamily="2" charset="0"/>
                <a:ea typeface="Jost" pitchFamily="2" charset="0"/>
              </a:rPr>
              <a:t>Answers to Exercise B.4 </a:t>
            </a:r>
          </a:p>
        </p:txBody>
      </p:sp>
    </p:spTree>
    <p:extLst>
      <p:ext uri="{BB962C8B-B14F-4D97-AF65-F5344CB8AC3E}">
        <p14:creationId xmlns:p14="http://schemas.microsoft.com/office/powerpoint/2010/main" val="4209551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A52B23-44DF-4461-AAA3-0F64657FD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2" y="1534160"/>
            <a:ext cx="11037995" cy="41311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CC28D3-6DA0-4EDC-8ACE-758204791B15}"/>
              </a:ext>
            </a:extLst>
          </p:cNvPr>
          <p:cNvSpPr/>
          <p:nvPr/>
        </p:nvSpPr>
        <p:spPr>
          <a:xfrm>
            <a:off x="684362" y="1488440"/>
            <a:ext cx="2225040" cy="43688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4B13D-3D66-4927-90CF-C21DAC4F61D7}"/>
              </a:ext>
            </a:extLst>
          </p:cNvPr>
          <p:cNvSpPr/>
          <p:nvPr/>
        </p:nvSpPr>
        <p:spPr>
          <a:xfrm>
            <a:off x="4892554" y="5385992"/>
            <a:ext cx="1422400" cy="27928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27169-99DE-4EBE-A3D3-DB3EC80DB72B}"/>
              </a:ext>
            </a:extLst>
          </p:cNvPr>
          <p:cNvSpPr/>
          <p:nvPr/>
        </p:nvSpPr>
        <p:spPr>
          <a:xfrm rot="5400000">
            <a:off x="-646598" y="3210560"/>
            <a:ext cx="2225040" cy="43688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5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D27791-0A66-4B5F-AC39-DB227943C203}"/>
              </a:ext>
            </a:extLst>
          </p:cNvPr>
          <p:cNvSpPr txBox="1"/>
          <p:nvPr/>
        </p:nvSpPr>
        <p:spPr>
          <a:xfrm>
            <a:off x="2736747" y="2967335"/>
            <a:ext cx="671850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Jost" pitchFamily="2" charset="0"/>
                <a:ea typeface="Jost" pitchFamily="2" charset="0"/>
              </a:rPr>
              <a:t>xlab</a:t>
            </a:r>
            <a:r>
              <a:rPr lang="en-US" sz="5400" dirty="0">
                <a:latin typeface="Jost" pitchFamily="2" charset="0"/>
                <a:ea typeface="Jost" pitchFamily="2" charset="0"/>
              </a:rPr>
              <a:t>()+ </a:t>
            </a:r>
            <a:r>
              <a:rPr lang="en-US" sz="5400" dirty="0" err="1">
                <a:latin typeface="Jost" pitchFamily="2" charset="0"/>
                <a:ea typeface="Jost" pitchFamily="2" charset="0"/>
              </a:rPr>
              <a:t>ylab</a:t>
            </a:r>
            <a:r>
              <a:rPr lang="en-US" sz="5400" dirty="0">
                <a:latin typeface="Jost" pitchFamily="2" charset="0"/>
                <a:ea typeface="Jost" pitchFamily="2" charset="0"/>
              </a:rPr>
              <a:t>()+</a:t>
            </a:r>
            <a:r>
              <a:rPr lang="en-US" sz="5400" dirty="0" err="1">
                <a:latin typeface="Jost" pitchFamily="2" charset="0"/>
                <a:ea typeface="Jost" pitchFamily="2" charset="0"/>
              </a:rPr>
              <a:t>ggtitle</a:t>
            </a:r>
            <a:r>
              <a:rPr lang="en-US" sz="5400" dirty="0">
                <a:latin typeface="Jost" pitchFamily="2" charset="0"/>
                <a:ea typeface="Jost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814360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20E5B-32F5-48F0-8DFA-D57BB604CFB5}"/>
              </a:ext>
            </a:extLst>
          </p:cNvPr>
          <p:cNvSpPr txBox="1"/>
          <p:nvPr/>
        </p:nvSpPr>
        <p:spPr>
          <a:xfrm>
            <a:off x="4661579" y="2892772"/>
            <a:ext cx="34868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Jost" pitchFamily="2" charset="0"/>
                <a:ea typeface="Jost" pitchFamily="2" charset="0"/>
              </a:rPr>
              <a:t>Exercise B.5</a:t>
            </a:r>
          </a:p>
        </p:txBody>
      </p:sp>
    </p:spTree>
    <p:extLst>
      <p:ext uri="{BB962C8B-B14F-4D97-AF65-F5344CB8AC3E}">
        <p14:creationId xmlns:p14="http://schemas.microsoft.com/office/powerpoint/2010/main" val="112116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65A81-9CE4-4350-9FEC-A2BEB0CC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59" y="256149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Jost" pitchFamily="2" charset="0"/>
                <a:ea typeface="Jost" pitchFamily="2" charset="0"/>
              </a:rPr>
              <a:t>When you learn ggplot2, you can start</a:t>
            </a:r>
            <a:br>
              <a:rPr lang="en-US" dirty="0">
                <a:latin typeface="Jost" pitchFamily="2" charset="0"/>
                <a:ea typeface="Jost" pitchFamily="2" charset="0"/>
              </a:rPr>
            </a:br>
            <a:r>
              <a:rPr lang="en-US" dirty="0">
                <a:latin typeface="Jost" pitchFamily="2" charset="0"/>
                <a:ea typeface="Jost" pitchFamily="2" charset="0"/>
              </a:rPr>
              <a:t>thinking of more ways to represent your data</a:t>
            </a:r>
          </a:p>
        </p:txBody>
      </p:sp>
    </p:spTree>
    <p:extLst>
      <p:ext uri="{BB962C8B-B14F-4D97-AF65-F5344CB8AC3E}">
        <p14:creationId xmlns:p14="http://schemas.microsoft.com/office/powerpoint/2010/main" val="33393881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820E5B-32F5-48F0-8DFA-D57BB604CFB5}"/>
              </a:ext>
            </a:extLst>
          </p:cNvPr>
          <p:cNvSpPr txBox="1"/>
          <p:nvPr/>
        </p:nvSpPr>
        <p:spPr>
          <a:xfrm>
            <a:off x="4195479" y="3013501"/>
            <a:ext cx="3801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Jost" pitchFamily="2" charset="0"/>
                <a:ea typeface="Jost" pitchFamily="2" charset="0"/>
              </a:rPr>
              <a:t>Exercise B.6</a:t>
            </a:r>
          </a:p>
        </p:txBody>
      </p:sp>
    </p:spTree>
    <p:extLst>
      <p:ext uri="{BB962C8B-B14F-4D97-AF65-F5344CB8AC3E}">
        <p14:creationId xmlns:p14="http://schemas.microsoft.com/office/powerpoint/2010/main" val="32414620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3CFE-2341-4633-A8F0-CAB0AA4D6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66218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Congrats… but it’s really hard to read.</a:t>
            </a:r>
          </a:p>
        </p:txBody>
      </p:sp>
    </p:spTree>
    <p:extLst>
      <p:ext uri="{BB962C8B-B14F-4D97-AF65-F5344CB8AC3E}">
        <p14:creationId xmlns:p14="http://schemas.microsoft.com/office/powerpoint/2010/main" val="38697098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0563-B750-4C1D-A3A6-5D60CC55C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The evident Power of ggplot2 is </a:t>
            </a:r>
            <a:r>
              <a:rPr lang="en-US" b="1" dirty="0">
                <a:highlight>
                  <a:srgbClr val="FFFF00"/>
                </a:highlight>
                <a:latin typeface="Jost" pitchFamily="2" charset="0"/>
                <a:ea typeface="Jost" pitchFamily="2" charset="0"/>
              </a:rPr>
              <a:t>facet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6CD0F-1B0A-4EA7-B815-090EA38E4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>
              <a:latin typeface="Jost" pitchFamily="2" charset="0"/>
              <a:ea typeface="Jost" pitchFamily="2" charset="0"/>
            </a:endParaRPr>
          </a:p>
          <a:p>
            <a:r>
              <a:rPr lang="en-US" sz="3200" dirty="0">
                <a:latin typeface="Jost" pitchFamily="2" charset="0"/>
                <a:ea typeface="Jost" pitchFamily="2" charset="0"/>
              </a:rPr>
              <a:t>I use something called facet- it creates a separate graph each county </a:t>
            </a:r>
          </a:p>
          <a:p>
            <a:endParaRPr lang="en-US" sz="3200" dirty="0">
              <a:latin typeface="Jost" pitchFamily="2" charset="0"/>
              <a:ea typeface="Jost" pitchFamily="2" charset="0"/>
            </a:endParaRPr>
          </a:p>
          <a:p>
            <a:r>
              <a:rPr lang="en-US" sz="3200" dirty="0">
                <a:latin typeface="Jost" pitchFamily="2" charset="0"/>
                <a:ea typeface="Jost" pitchFamily="2" charset="0"/>
              </a:rPr>
              <a:t>it’s just another layer!</a:t>
            </a:r>
          </a:p>
        </p:txBody>
      </p:sp>
    </p:spTree>
    <p:extLst>
      <p:ext uri="{BB962C8B-B14F-4D97-AF65-F5344CB8AC3E}">
        <p14:creationId xmlns:p14="http://schemas.microsoft.com/office/powerpoint/2010/main" val="147818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37810107-430D-4A5E-B29B-77AA9B0D7D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C05FEC-DAA1-447E-AD0F-60465508F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89558" y="1165376"/>
            <a:ext cx="12012883" cy="48320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885F89-63BF-4C75-BE38-A07461F74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0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Let’s get plotting: Our end goal is this </a:t>
            </a:r>
          </a:p>
        </p:txBody>
      </p:sp>
    </p:spTree>
    <p:extLst>
      <p:ext uri="{BB962C8B-B14F-4D97-AF65-F5344CB8AC3E}">
        <p14:creationId xmlns:p14="http://schemas.microsoft.com/office/powerpoint/2010/main" val="2867231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322AF-DB22-446C-ABE6-168153F7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The new layer is just </a:t>
            </a:r>
            <a:r>
              <a:rPr lang="en-US" b="1" dirty="0" err="1">
                <a:latin typeface="Jost" pitchFamily="2" charset="0"/>
                <a:ea typeface="Jost" pitchFamily="2" charset="0"/>
              </a:rPr>
              <a:t>facet_wrap</a:t>
            </a:r>
            <a:endParaRPr lang="en-US" b="1" dirty="0">
              <a:latin typeface="Jost" pitchFamily="2" charset="0"/>
              <a:ea typeface="Jost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A5D2-0C24-4C94-AB38-6498E3820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2440940"/>
            <a:ext cx="7655560" cy="16033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b="1" dirty="0">
                <a:latin typeface="Jost" pitchFamily="2" charset="0"/>
                <a:ea typeface="Jost" pitchFamily="2" charset="0"/>
              </a:rPr>
              <a:t>The formula:</a:t>
            </a:r>
          </a:p>
          <a:p>
            <a:pPr marL="0" indent="0">
              <a:buNone/>
            </a:pPr>
            <a:endParaRPr lang="en-US" sz="3600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sz="3600" dirty="0" err="1">
                <a:latin typeface="Jost" pitchFamily="2" charset="0"/>
                <a:ea typeface="Jost" pitchFamily="2" charset="0"/>
              </a:rPr>
              <a:t>facet_wrap</a:t>
            </a:r>
            <a:r>
              <a:rPr lang="en-US" sz="3600" dirty="0">
                <a:latin typeface="Jost" pitchFamily="2" charset="0"/>
                <a:ea typeface="Jost" pitchFamily="2" charset="0"/>
              </a:rPr>
              <a:t>(variable1 ~ variable2) </a:t>
            </a:r>
          </a:p>
          <a:p>
            <a:pPr marL="0" indent="0">
              <a:buNone/>
            </a:pPr>
            <a:r>
              <a:rPr lang="en-US" sz="3600" dirty="0" err="1">
                <a:latin typeface="Jost" pitchFamily="2" charset="0"/>
                <a:ea typeface="Jost" pitchFamily="2" charset="0"/>
              </a:rPr>
              <a:t>facet_wrap</a:t>
            </a:r>
            <a:r>
              <a:rPr lang="en-US" sz="3600" dirty="0">
                <a:latin typeface="Jost" pitchFamily="2" charset="0"/>
                <a:ea typeface="Jost" pitchFamily="2" charset="0"/>
              </a:rPr>
              <a:t>( ~variable1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97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7E5246-784F-40C8-9783-DA6C90785C5D}"/>
              </a:ext>
            </a:extLst>
          </p:cNvPr>
          <p:cNvSpPr txBox="1"/>
          <p:nvPr/>
        </p:nvSpPr>
        <p:spPr>
          <a:xfrm>
            <a:off x="4650283" y="3044279"/>
            <a:ext cx="2944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Exercise B.7</a:t>
            </a:r>
          </a:p>
        </p:txBody>
      </p:sp>
    </p:spTree>
    <p:extLst>
      <p:ext uri="{BB962C8B-B14F-4D97-AF65-F5344CB8AC3E}">
        <p14:creationId xmlns:p14="http://schemas.microsoft.com/office/powerpoint/2010/main" val="20316147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F487-2B90-4E84-AF9F-FC6CBE7BA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89" y="69868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How to do </a:t>
            </a:r>
            <a:r>
              <a:rPr lang="en-US" dirty="0" err="1">
                <a:latin typeface="Jost" pitchFamily="2" charset="0"/>
                <a:ea typeface="Jost" pitchFamily="2" charset="0"/>
              </a:rPr>
              <a:t>multiplots</a:t>
            </a:r>
            <a:endParaRPr lang="en-US" dirty="0">
              <a:latin typeface="Jost" pitchFamily="2" charset="0"/>
              <a:ea typeface="Jost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3BCAB-C0D6-40A6-9CC4-B3711FD79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19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Many </a:t>
            </a:r>
            <a:r>
              <a:rPr lang="en-US" dirty="0" err="1">
                <a:latin typeface="Jost" pitchFamily="2" charset="0"/>
                <a:ea typeface="Jost" pitchFamily="2" charset="0"/>
              </a:rPr>
              <a:t>many</a:t>
            </a:r>
            <a:r>
              <a:rPr lang="en-US" dirty="0">
                <a:latin typeface="Jost" pitchFamily="2" charset="0"/>
                <a:ea typeface="Jost" pitchFamily="2" charset="0"/>
              </a:rPr>
              <a:t> packages (</a:t>
            </a:r>
            <a:r>
              <a:rPr lang="en-US" dirty="0" err="1">
                <a:latin typeface="Jost" pitchFamily="2" charset="0"/>
                <a:ea typeface="Jost" pitchFamily="2" charset="0"/>
              </a:rPr>
              <a:t>gridExtra</a:t>
            </a:r>
            <a:r>
              <a:rPr lang="en-US" dirty="0">
                <a:latin typeface="Jost" pitchFamily="2" charset="0"/>
                <a:ea typeface="Jost" pitchFamily="2" charset="0"/>
              </a:rPr>
              <a:t> was what I used before the birth of patchwork last year 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1ACA0-1B6D-42D7-BAD9-83B9E612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70" y="2578475"/>
            <a:ext cx="9867860" cy="3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448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2321-7237-4C62-8046-38A774D2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Patchwork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2A55A-F8E2-4BD1-9836-CF8532AF7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Again multiple ways to arrange plots together.</a:t>
            </a:r>
          </a:p>
          <a:p>
            <a:endParaRPr lang="en-US" dirty="0">
              <a:latin typeface="Jost" pitchFamily="2" charset="0"/>
              <a:ea typeface="Jost" pitchFamily="2" charset="0"/>
            </a:endParaRPr>
          </a:p>
          <a:p>
            <a:r>
              <a:rPr lang="en-US" dirty="0">
                <a:latin typeface="Jost" pitchFamily="2" charset="0"/>
                <a:ea typeface="Jost" pitchFamily="2" charset="0"/>
              </a:rPr>
              <a:t>Patchwork is the easiest for me, remember it’s a package so you have to install it first</a:t>
            </a:r>
          </a:p>
        </p:txBody>
      </p:sp>
    </p:spTree>
    <p:extLst>
      <p:ext uri="{BB962C8B-B14F-4D97-AF65-F5344CB8AC3E}">
        <p14:creationId xmlns:p14="http://schemas.microsoft.com/office/powerpoint/2010/main" val="3722916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BE602-AF9A-4CAB-B199-D7FD77853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You can assign a ggplot2 as a variable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63A9-8B81-4667-A7C4-C58227E6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42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Jost" pitchFamily="2" charset="0"/>
                <a:ea typeface="Jost" pitchFamily="2" charset="0"/>
              </a:rPr>
              <a:t> </a:t>
            </a:r>
            <a:r>
              <a:rPr lang="en-US" b="1" dirty="0">
                <a:latin typeface="Jost" pitchFamily="2" charset="0"/>
                <a:ea typeface="Jost" pitchFamily="2" charset="0"/>
              </a:rPr>
              <a:t>Example: </a:t>
            </a:r>
          </a:p>
          <a:p>
            <a:pPr marL="0" indent="0">
              <a:buNone/>
            </a:pPr>
            <a:endParaRPr lang="en-US" b="1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dirty="0">
                <a:latin typeface="Jost" pitchFamily="2" charset="0"/>
                <a:ea typeface="Jost" pitchFamily="2" charset="0"/>
              </a:rPr>
              <a:t>Plot1 &lt;- </a:t>
            </a:r>
            <a:r>
              <a:rPr lang="en-US" dirty="0" err="1">
                <a:latin typeface="Jost" pitchFamily="2" charset="0"/>
                <a:ea typeface="Jost" pitchFamily="2" charset="0"/>
              </a:rPr>
              <a:t>ggplot</a:t>
            </a:r>
            <a:r>
              <a:rPr lang="en-US" dirty="0">
                <a:latin typeface="Jost" pitchFamily="2" charset="0"/>
                <a:ea typeface="Jost" pitchFamily="2" charset="0"/>
              </a:rPr>
              <a:t>(data, </a:t>
            </a:r>
            <a:r>
              <a:rPr lang="en-US" dirty="0" err="1">
                <a:latin typeface="Jost" pitchFamily="2" charset="0"/>
                <a:ea typeface="Jost" pitchFamily="2" charset="0"/>
              </a:rPr>
              <a:t>aes</a:t>
            </a:r>
            <a:r>
              <a:rPr lang="en-US" dirty="0">
                <a:latin typeface="Jost" pitchFamily="2" charset="0"/>
                <a:ea typeface="Jost" pitchFamily="2" charset="0"/>
              </a:rPr>
              <a:t>(x = </a:t>
            </a:r>
            <a:r>
              <a:rPr lang="en-US" dirty="0" err="1">
                <a:latin typeface="Jost" pitchFamily="2" charset="0"/>
                <a:ea typeface="Jost" pitchFamily="2" charset="0"/>
              </a:rPr>
              <a:t>xvariable</a:t>
            </a:r>
            <a:r>
              <a:rPr lang="en-US" dirty="0">
                <a:latin typeface="Jost" pitchFamily="2" charset="0"/>
                <a:ea typeface="Jost" pitchFamily="2" charset="0"/>
              </a:rPr>
              <a:t>, y = </a:t>
            </a:r>
            <a:r>
              <a:rPr lang="en-US" dirty="0" err="1">
                <a:latin typeface="Jost" pitchFamily="2" charset="0"/>
                <a:ea typeface="Jost" pitchFamily="2" charset="0"/>
              </a:rPr>
              <a:t>yvariable</a:t>
            </a:r>
            <a:r>
              <a:rPr lang="en-US" dirty="0">
                <a:latin typeface="Jost" pitchFamily="2" charset="0"/>
                <a:ea typeface="Jost" pitchFamily="2" charset="0"/>
              </a:rPr>
              <a:t>))+</a:t>
            </a:r>
            <a:r>
              <a:rPr lang="en-US" dirty="0" err="1">
                <a:latin typeface="Jost" pitchFamily="2" charset="0"/>
                <a:ea typeface="Jost" pitchFamily="2" charset="0"/>
              </a:rPr>
              <a:t>geom_line</a:t>
            </a:r>
            <a:r>
              <a:rPr lang="en-US" dirty="0">
                <a:latin typeface="Jost" pitchFamily="2" charset="0"/>
                <a:ea typeface="Jost" pitchFamily="2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dirty="0">
                <a:latin typeface="Jost" pitchFamily="2" charset="0"/>
                <a:ea typeface="Jost" pitchFamily="2" charset="0"/>
              </a:rPr>
              <a:t>&gt; Plot1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dirty="0">
                <a:latin typeface="Jost" pitchFamily="2" charset="0"/>
                <a:ea typeface="Jost" pitchFamily="2" charset="0"/>
              </a:rPr>
              <a:t>Bam a plot!</a:t>
            </a:r>
          </a:p>
        </p:txBody>
      </p:sp>
    </p:spTree>
    <p:extLst>
      <p:ext uri="{BB962C8B-B14F-4D97-AF65-F5344CB8AC3E}">
        <p14:creationId xmlns:p14="http://schemas.microsoft.com/office/powerpoint/2010/main" val="3980223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9C7-14E2-440A-A719-2618F04C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Patchwork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F55B6-14EB-4495-A7DE-31694657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Jost" pitchFamily="2" charset="0"/>
                <a:ea typeface="Jost" pitchFamily="2" charset="0"/>
              </a:rPr>
              <a:t>If you want to have two plots side to side use: plot1 + plot2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dirty="0">
                <a:latin typeface="Jost" pitchFamily="2" charset="0"/>
                <a:ea typeface="Jost" pitchFamily="2" charset="0"/>
              </a:rPr>
              <a:t>If you want to have two plots on top of each other use: plot1/plot2</a:t>
            </a:r>
            <a:br>
              <a:rPr lang="en-US" dirty="0">
                <a:latin typeface="Jost" pitchFamily="2" charset="0"/>
                <a:ea typeface="Jost" pitchFamily="2" charset="0"/>
              </a:rPr>
            </a:br>
            <a:br>
              <a:rPr lang="en-US" dirty="0">
                <a:latin typeface="Jost" pitchFamily="2" charset="0"/>
                <a:ea typeface="Jost" pitchFamily="2" charset="0"/>
              </a:rPr>
            </a:br>
            <a:r>
              <a:rPr lang="en-US" dirty="0">
                <a:latin typeface="Jost" pitchFamily="2" charset="0"/>
                <a:ea typeface="Jost" pitchFamily="2" charset="0"/>
              </a:rPr>
              <a:t>With more plots, you can do more complicated graphs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6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TBA">
            <a:hlinkClick r:id="" action="ppaction://media"/>
            <a:extLst>
              <a:ext uri="{FF2B5EF4-FFF2-40B4-BE49-F238E27FC236}">
                <a16:creationId xmlns:a16="http://schemas.microsoft.com/office/drawing/2014/main" id="{67BEE52D-BF0A-4266-8085-8710749BB63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48672" y="518160"/>
            <a:ext cx="9494655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6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785221-7106-4105-B316-F942AD321005}"/>
              </a:ext>
            </a:extLst>
          </p:cNvPr>
          <p:cNvSpPr txBox="1"/>
          <p:nvPr/>
        </p:nvSpPr>
        <p:spPr>
          <a:xfrm>
            <a:off x="4584866" y="3251593"/>
            <a:ext cx="31742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t" pitchFamily="2" charset="0"/>
                <a:ea typeface="Jost" pitchFamily="2" charset="0"/>
              </a:rPr>
              <a:t>Exercise B.8</a:t>
            </a:r>
          </a:p>
        </p:txBody>
      </p:sp>
    </p:spTree>
    <p:extLst>
      <p:ext uri="{BB962C8B-B14F-4D97-AF65-F5344CB8AC3E}">
        <p14:creationId xmlns:p14="http://schemas.microsoft.com/office/powerpoint/2010/main" val="17123137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872D-B486-4B26-AAB8-B0C498C1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153" y="357124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Part C: </a:t>
            </a:r>
            <a:r>
              <a:rPr lang="en-US" dirty="0" err="1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Barplots</a:t>
            </a:r>
            <a:endParaRPr lang="en-US" dirty="0">
              <a:solidFill>
                <a:schemeClr val="bg1"/>
              </a:solidFill>
              <a:latin typeface="Jost" pitchFamily="2" charset="0"/>
              <a:ea typeface="Jos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3C2A4-0967-4AE0-B292-30BE7A182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56" b="98496" l="697" r="95819">
                        <a14:foregroundMark x1="43554" y1="7895" x2="43554" y2="7895"/>
                        <a14:foregroundMark x1="55052" y1="7895" x2="55052" y2="7895"/>
                        <a14:foregroundMark x1="54007" y1="5639" x2="54007" y2="5639"/>
                        <a14:foregroundMark x1="56446" y1="5263" x2="56446" y2="5263"/>
                        <a14:foregroundMark x1="16028" y1="81203" x2="16028" y2="81203"/>
                        <a14:foregroundMark x1="29965" y1="83083" x2="67944" y2="90602"/>
                        <a14:foregroundMark x1="67944" y1="90602" x2="68990" y2="90602"/>
                        <a14:foregroundMark x1="83624" y1="92105" x2="48780" y2="63534"/>
                        <a14:foregroundMark x1="48780" y1="63534" x2="47735" y2="63534"/>
                        <a14:foregroundMark x1="44599" y1="65038" x2="11498" y2="83083"/>
                        <a14:foregroundMark x1="11498" y1="83083" x2="29268" y2="96241"/>
                        <a14:foregroundMark x1="29268" y1="96241" x2="48084" y2="95865"/>
                        <a14:foregroundMark x1="48084" y1="95865" x2="66899" y2="96241"/>
                        <a14:foregroundMark x1="66899" y1="96241" x2="21603" y2="91729"/>
                        <a14:foregroundMark x1="21603" y1="91729" x2="45296" y2="85338"/>
                        <a14:foregroundMark x1="45296" y1="85338" x2="62718" y2="87218"/>
                        <a14:foregroundMark x1="62718" y1="87218" x2="32404" y2="84586"/>
                        <a14:foregroundMark x1="32404" y1="84586" x2="59582" y2="76692"/>
                        <a14:foregroundMark x1="61324" y1="66917" x2="80488" y2="79699"/>
                        <a14:foregroundMark x1="80488" y1="79699" x2="89199" y2="94737"/>
                        <a14:foregroundMark x1="89199" y1="94737" x2="48084" y2="95489"/>
                        <a14:foregroundMark x1="48084" y1="95489" x2="30314" y2="89474"/>
                        <a14:foregroundMark x1="30314" y1="89474" x2="12892" y2="91353"/>
                        <a14:foregroundMark x1="12892" y1="91353" x2="21254" y2="72180"/>
                        <a14:foregroundMark x1="21254" y1="72180" x2="23345" y2="72180"/>
                        <a14:foregroundMark x1="5923" y1="95865" x2="59930" y2="99624"/>
                        <a14:foregroundMark x1="59930" y1="99624" x2="87108" y2="99248"/>
                        <a14:foregroundMark x1="35889" y1="5639" x2="48780" y2="2256"/>
                        <a14:foregroundMark x1="38328" y1="75188" x2="37282" y2="91729"/>
                        <a14:foregroundMark x1="41463" y1="93233" x2="55401" y2="79323"/>
                        <a14:foregroundMark x1="55401" y1="79323" x2="57840" y2="72932"/>
                        <a14:foregroundMark x1="43902" y1="86090" x2="35192" y2="82331"/>
                        <a14:foregroundMark x1="8014" y1="85714" x2="697" y2="93985"/>
                        <a14:foregroundMark x1="7666" y1="80451" x2="4530" y2="80451"/>
                        <a14:foregroundMark x1="89199" y1="89098" x2="95819" y2="96617"/>
                        <a14:foregroundMark x1="53659" y1="6015" x2="60976" y2="75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153" y="203233"/>
            <a:ext cx="3813694" cy="35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99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CAC4-07AF-4DEE-B595-320E9463C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23" y="260839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Okay now you jumped into the pool of ggplot2, let’s keep doing a little bit more drills</a:t>
            </a:r>
          </a:p>
        </p:txBody>
      </p:sp>
    </p:spTree>
    <p:extLst>
      <p:ext uri="{BB962C8B-B14F-4D97-AF65-F5344CB8AC3E}">
        <p14:creationId xmlns:p14="http://schemas.microsoft.com/office/powerpoint/2010/main" val="22851111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76CE2-5A74-4D38-AE68-447ED32B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198173"/>
            <a:ext cx="9193684" cy="5256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4DF80A-4E1D-4561-83F9-D3E29077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973" y="-124774"/>
            <a:ext cx="10760373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350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EE0C-A8FB-41B2-8638-79584B022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47" y="0"/>
            <a:ext cx="10515600" cy="1325563"/>
          </a:xfrm>
        </p:spPr>
        <p:txBody>
          <a:bodyPr/>
          <a:lstStyle/>
          <a:p>
            <a:r>
              <a:rPr lang="en-US" b="1" dirty="0"/>
              <a:t>First we must melt!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4E02E-C777-48FF-95AA-FE1C1B43B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32" y="1427857"/>
            <a:ext cx="10717873" cy="36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844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E5F83A-597A-4537-BEA4-5AA332B0E43B}"/>
              </a:ext>
            </a:extLst>
          </p:cNvPr>
          <p:cNvSpPr txBox="1"/>
          <p:nvPr/>
        </p:nvSpPr>
        <p:spPr>
          <a:xfrm>
            <a:off x="4287520" y="3113378"/>
            <a:ext cx="390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Jost" pitchFamily="2" charset="0"/>
                <a:ea typeface="Jost" pitchFamily="2" charset="0"/>
              </a:rPr>
              <a:t>Exercise C.1 </a:t>
            </a:r>
          </a:p>
        </p:txBody>
      </p:sp>
    </p:spTree>
    <p:extLst>
      <p:ext uri="{BB962C8B-B14F-4D97-AF65-F5344CB8AC3E}">
        <p14:creationId xmlns:p14="http://schemas.microsoft.com/office/powerpoint/2010/main" val="2778059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199023-E8E6-4B36-B493-22B0F68AE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210" y="124141"/>
            <a:ext cx="3530269" cy="6639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E9929A-CFB3-4609-B98F-4D7D093EB5A4}"/>
              </a:ext>
            </a:extLst>
          </p:cNvPr>
          <p:cNvSpPr txBox="1"/>
          <p:nvPr/>
        </p:nvSpPr>
        <p:spPr>
          <a:xfrm>
            <a:off x="270344" y="24496"/>
            <a:ext cx="4649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Solution to Exercise C.1 </a:t>
            </a:r>
          </a:p>
        </p:txBody>
      </p:sp>
    </p:spTree>
    <p:extLst>
      <p:ext uri="{BB962C8B-B14F-4D97-AF65-F5344CB8AC3E}">
        <p14:creationId xmlns:p14="http://schemas.microsoft.com/office/powerpoint/2010/main" val="38398522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47D9-16C6-4B66-A9E6-4282EA165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-211804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Data Layer!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DAD82-5C5D-409D-B7A4-20AE008FC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94" y="259078"/>
            <a:ext cx="3480546" cy="65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44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B09A51-2F86-4264-88E7-0EFFACCF19B0}"/>
              </a:ext>
            </a:extLst>
          </p:cNvPr>
          <p:cNvSpPr txBox="1"/>
          <p:nvPr/>
        </p:nvSpPr>
        <p:spPr>
          <a:xfrm>
            <a:off x="4485860" y="3044279"/>
            <a:ext cx="36840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Jost" pitchFamily="2" charset="0"/>
                <a:ea typeface="Jost" pitchFamily="2" charset="0"/>
              </a:rPr>
              <a:t>Exercise C.2 </a:t>
            </a:r>
          </a:p>
        </p:txBody>
      </p:sp>
    </p:spTree>
    <p:extLst>
      <p:ext uri="{BB962C8B-B14F-4D97-AF65-F5344CB8AC3E}">
        <p14:creationId xmlns:p14="http://schemas.microsoft.com/office/powerpoint/2010/main" val="18985096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974720-8F42-48C9-84E0-2F013C97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13" y="928552"/>
            <a:ext cx="9834387" cy="5623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E6732-BD76-4A8F-8FE4-404C72EE058E}"/>
              </a:ext>
            </a:extLst>
          </p:cNvPr>
          <p:cNvSpPr txBox="1"/>
          <p:nvPr/>
        </p:nvSpPr>
        <p:spPr>
          <a:xfrm>
            <a:off x="159869" y="103794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ost" pitchFamily="2" charset="0"/>
                <a:ea typeface="Jost" pitchFamily="2" charset="0"/>
              </a:rPr>
              <a:t>Answer to Exercise C.2 </a:t>
            </a:r>
          </a:p>
        </p:txBody>
      </p:sp>
    </p:spTree>
    <p:extLst>
      <p:ext uri="{BB962C8B-B14F-4D97-AF65-F5344CB8AC3E}">
        <p14:creationId xmlns:p14="http://schemas.microsoft.com/office/powerpoint/2010/main" val="345760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44D6A-A8E9-4E06-8F13-1FD0E1F4C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478928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Jost" pitchFamily="2" charset="0"/>
                <a:ea typeface="Jost" pitchFamily="2" charset="0"/>
              </a:rPr>
              <a:t>Part A: Line plots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D9DE3-8C00-4E70-8E67-9427BF156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738" y="918666"/>
            <a:ext cx="5753183" cy="3175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46586-6874-441D-AEA5-1C2CA93723A1}"/>
              </a:ext>
            </a:extLst>
          </p:cNvPr>
          <p:cNvSpPr txBox="1"/>
          <p:nvPr/>
        </p:nvSpPr>
        <p:spPr>
          <a:xfrm>
            <a:off x="5470497" y="3533964"/>
            <a:ext cx="82183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Jost" pitchFamily="2" charset="0"/>
                <a:ea typeface="Jost" pitchFamily="2" charset="0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26EF8-4D9D-496A-AB14-AB03C3EE9734}"/>
              </a:ext>
            </a:extLst>
          </p:cNvPr>
          <p:cNvSpPr txBox="1"/>
          <p:nvPr/>
        </p:nvSpPr>
        <p:spPr>
          <a:xfrm>
            <a:off x="6739616" y="3603214"/>
            <a:ext cx="52478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Jost" pitchFamily="2" charset="0"/>
                <a:ea typeface="Jost" pitchFamily="2" charset="0"/>
              </a:rPr>
              <a:t>make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3399B-8214-4CA6-AE95-8750EE270904}"/>
              </a:ext>
            </a:extLst>
          </p:cNvPr>
          <p:cNvSpPr txBox="1"/>
          <p:nvPr/>
        </p:nvSpPr>
        <p:spPr>
          <a:xfrm>
            <a:off x="7539127" y="3541659"/>
            <a:ext cx="102575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Jost" pitchFamily="2" charset="0"/>
                <a:ea typeface="Jost" pitchFamily="2" charset="0"/>
              </a:rPr>
              <a:t>ggplot</a:t>
            </a:r>
            <a:endParaRPr lang="en-US" sz="1600" dirty="0"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4976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A6214-8437-4268-B302-37EF9CFFE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5682" y="31346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highlight>
                  <a:srgbClr val="FFFF00"/>
                </a:highlight>
              </a:rPr>
              <a:t>geom_bar</a:t>
            </a:r>
            <a:r>
              <a:rPr lang="en-US" dirty="0">
                <a:highlight>
                  <a:srgbClr val="FFFF00"/>
                </a:highlight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371039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7BE7D-8DD3-4381-AB1F-51C267B2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A quirk of </a:t>
            </a:r>
            <a:r>
              <a:rPr lang="en-US" dirty="0" err="1">
                <a:latin typeface="Jost" pitchFamily="2" charset="0"/>
                <a:ea typeface="Jost" pitchFamily="2" charset="0"/>
              </a:rPr>
              <a:t>geom_bar</a:t>
            </a:r>
            <a:endParaRPr lang="en-US" dirty="0">
              <a:latin typeface="Jost" pitchFamily="2" charset="0"/>
              <a:ea typeface="Jost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7AD66-FE2A-49E6-A12E-671519F32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038" y="284276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latin typeface="Jost" pitchFamily="2" charset="0"/>
                <a:ea typeface="Jost" pitchFamily="2" charset="0"/>
              </a:rPr>
              <a:t>You must explicitly tell </a:t>
            </a:r>
            <a:r>
              <a:rPr lang="en-US" sz="4400" dirty="0" err="1">
                <a:latin typeface="Jost" pitchFamily="2" charset="0"/>
                <a:ea typeface="Jost" pitchFamily="2" charset="0"/>
              </a:rPr>
              <a:t>geom_bar</a:t>
            </a:r>
            <a:r>
              <a:rPr lang="en-US" sz="4400" dirty="0">
                <a:latin typeface="Jost" pitchFamily="2" charset="0"/>
                <a:ea typeface="Jost" pitchFamily="2" charset="0"/>
              </a:rPr>
              <a:t>(stat=‘identity’) or it won’t work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9435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5CBAE9-E18C-4795-866A-59AED5769961}"/>
              </a:ext>
            </a:extLst>
          </p:cNvPr>
          <p:cNvSpPr txBox="1"/>
          <p:nvPr/>
        </p:nvSpPr>
        <p:spPr>
          <a:xfrm>
            <a:off x="4506180" y="2888091"/>
            <a:ext cx="3977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Jost" pitchFamily="2" charset="0"/>
                <a:ea typeface="Jost" pitchFamily="2" charset="0"/>
              </a:rPr>
              <a:t>Exercise C.3 </a:t>
            </a:r>
          </a:p>
        </p:txBody>
      </p:sp>
    </p:spTree>
    <p:extLst>
      <p:ext uri="{BB962C8B-B14F-4D97-AF65-F5344CB8AC3E}">
        <p14:creationId xmlns:p14="http://schemas.microsoft.com/office/powerpoint/2010/main" val="1405152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46933-A831-473B-98B6-32E281506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806" y="663776"/>
            <a:ext cx="7314285" cy="5866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6627DB-BE75-417A-9E11-119024CD6778}"/>
              </a:ext>
            </a:extLst>
          </p:cNvPr>
          <p:cNvSpPr txBox="1"/>
          <p:nvPr/>
        </p:nvSpPr>
        <p:spPr>
          <a:xfrm>
            <a:off x="326003" y="63612"/>
            <a:ext cx="28942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Exercise C.3 Solution </a:t>
            </a:r>
          </a:p>
        </p:txBody>
      </p:sp>
    </p:spTree>
    <p:extLst>
      <p:ext uri="{BB962C8B-B14F-4D97-AF65-F5344CB8AC3E}">
        <p14:creationId xmlns:p14="http://schemas.microsoft.com/office/powerpoint/2010/main" val="349896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BCA8C-0799-4AA7-9234-715C2AF0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956" y="13624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Jost" pitchFamily="2" charset="0"/>
                <a:ea typeface="Jost" pitchFamily="2" charset="0"/>
              </a:rPr>
              <a:t>Again the same problem with the multiple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3360E-1352-446D-AAD8-2767F020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17" y="1774510"/>
            <a:ext cx="9994965" cy="39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17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C252-D9C8-4C65-AFA7-FC6216BE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1" y="262383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Remember to say hey I want to incorporate the 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7945-4181-4466-A239-0B343B75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2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Jost" pitchFamily="2" charset="0"/>
                <a:ea typeface="Jost" pitchFamily="2" charset="0"/>
              </a:rPr>
              <a:t>For anything that has an ‘area’ you use fill, color represents the border: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Jost" pitchFamily="2" charset="0"/>
                <a:ea typeface="Jost" pitchFamily="2" charset="0"/>
              </a:rPr>
              <a:t>Geom_line</a:t>
            </a:r>
            <a:r>
              <a:rPr lang="en-US" dirty="0">
                <a:latin typeface="Jost" pitchFamily="2" charset="0"/>
                <a:ea typeface="Jost" pitchFamily="2" charset="0"/>
              </a:rPr>
              <a:t>() + </a:t>
            </a:r>
            <a:r>
              <a:rPr lang="en-US" dirty="0" err="1">
                <a:latin typeface="Jost" pitchFamily="2" charset="0"/>
                <a:ea typeface="Jost" pitchFamily="2" charset="0"/>
              </a:rPr>
              <a:t>geom_point</a:t>
            </a:r>
            <a:r>
              <a:rPr lang="en-US" dirty="0">
                <a:latin typeface="Jost" pitchFamily="2" charset="0"/>
                <a:ea typeface="Jost" pitchFamily="2" charset="0"/>
              </a:rPr>
              <a:t>()- Use color </a:t>
            </a:r>
          </a:p>
          <a:p>
            <a:pPr marL="0" indent="0">
              <a:buNone/>
            </a:pPr>
            <a:endParaRPr lang="en-US" dirty="0">
              <a:latin typeface="Jost" pitchFamily="2" charset="0"/>
              <a:ea typeface="Jost" pitchFamily="2" charset="0"/>
            </a:endParaRPr>
          </a:p>
          <a:p>
            <a:pPr marL="0" indent="0">
              <a:buNone/>
            </a:pPr>
            <a:r>
              <a:rPr lang="en-US" dirty="0" err="1">
                <a:latin typeface="Jost" pitchFamily="2" charset="0"/>
                <a:ea typeface="Jost" pitchFamily="2" charset="0"/>
              </a:rPr>
              <a:t>Geom_bar</a:t>
            </a:r>
            <a:r>
              <a:rPr lang="en-US" dirty="0">
                <a:latin typeface="Jost" pitchFamily="2" charset="0"/>
                <a:ea typeface="Jost" pitchFamily="2" charset="0"/>
              </a:rPr>
              <a:t> = Use fill</a:t>
            </a:r>
          </a:p>
        </p:txBody>
      </p:sp>
    </p:spTree>
    <p:extLst>
      <p:ext uri="{BB962C8B-B14F-4D97-AF65-F5344CB8AC3E}">
        <p14:creationId xmlns:p14="http://schemas.microsoft.com/office/powerpoint/2010/main" val="22534774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200660-902F-448E-9AD2-A2F3432AACEC}"/>
              </a:ext>
            </a:extLst>
          </p:cNvPr>
          <p:cNvSpPr txBox="1"/>
          <p:nvPr/>
        </p:nvSpPr>
        <p:spPr>
          <a:xfrm>
            <a:off x="4263607" y="3013501"/>
            <a:ext cx="40254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Jost" pitchFamily="2" charset="0"/>
                <a:ea typeface="Jost" pitchFamily="2" charset="0"/>
              </a:rPr>
              <a:t>Exercise C.4 </a:t>
            </a:r>
          </a:p>
        </p:txBody>
      </p:sp>
    </p:spTree>
    <p:extLst>
      <p:ext uri="{BB962C8B-B14F-4D97-AF65-F5344CB8AC3E}">
        <p14:creationId xmlns:p14="http://schemas.microsoft.com/office/powerpoint/2010/main" val="29632806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34D2C-3F72-4274-97F2-6437B4ED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17" y="967139"/>
            <a:ext cx="9627410" cy="5504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1AFEB-9DAC-4611-845C-EB87E830F07B}"/>
              </a:ext>
            </a:extLst>
          </p:cNvPr>
          <p:cNvSpPr txBox="1"/>
          <p:nvPr/>
        </p:nvSpPr>
        <p:spPr>
          <a:xfrm>
            <a:off x="181901" y="14217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Jost" pitchFamily="2" charset="0"/>
                <a:ea typeface="Jost" pitchFamily="2" charset="0"/>
              </a:rPr>
              <a:t>Solution</a:t>
            </a:r>
            <a:r>
              <a:rPr lang="en-US" sz="3600" dirty="0"/>
              <a:t>  C.4 </a:t>
            </a:r>
          </a:p>
        </p:txBody>
      </p:sp>
    </p:spTree>
    <p:extLst>
      <p:ext uri="{BB962C8B-B14F-4D97-AF65-F5344CB8AC3E}">
        <p14:creationId xmlns:p14="http://schemas.microsoft.com/office/powerpoint/2010/main" val="23884995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0271-B492-4988-BB19-53A787469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391" y="2461053"/>
            <a:ext cx="10515600" cy="1325563"/>
          </a:xfrm>
        </p:spPr>
        <p:txBody>
          <a:bodyPr/>
          <a:lstStyle/>
          <a:p>
            <a:r>
              <a:rPr lang="en-US" dirty="0">
                <a:latin typeface="Jost" pitchFamily="2" charset="0"/>
                <a:ea typeface="Jost" pitchFamily="2" charset="0"/>
              </a:rPr>
              <a:t>I want to change the position of the bar</a:t>
            </a:r>
          </a:p>
        </p:txBody>
      </p:sp>
    </p:spTree>
    <p:extLst>
      <p:ext uri="{BB962C8B-B14F-4D97-AF65-F5344CB8AC3E}">
        <p14:creationId xmlns:p14="http://schemas.microsoft.com/office/powerpoint/2010/main" val="14605586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20009-33AA-4F7A-9A31-37ED3BCC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987" y="2553052"/>
            <a:ext cx="10515600" cy="1325563"/>
          </a:xfrm>
        </p:spPr>
        <p:txBody>
          <a:bodyPr/>
          <a:lstStyle/>
          <a:p>
            <a:r>
              <a:rPr lang="en-US" b="1" dirty="0">
                <a:latin typeface="Jost" pitchFamily="2" charset="0"/>
                <a:ea typeface="Jost" pitchFamily="2" charset="0"/>
              </a:rPr>
              <a:t>Exercise C.5</a:t>
            </a:r>
          </a:p>
        </p:txBody>
      </p:sp>
    </p:spTree>
    <p:extLst>
      <p:ext uri="{BB962C8B-B14F-4D97-AF65-F5344CB8AC3E}">
        <p14:creationId xmlns:p14="http://schemas.microsoft.com/office/powerpoint/2010/main" val="1202148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10556</TotalTime>
  <Words>1723</Words>
  <Application>Microsoft Office PowerPoint</Application>
  <PresentationFormat>Widescreen</PresentationFormat>
  <Paragraphs>231</Paragraphs>
  <Slides>129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4" baseType="lpstr">
      <vt:lpstr>Arial</vt:lpstr>
      <vt:lpstr>Calibri</vt:lpstr>
      <vt:lpstr>Calibri Light</vt:lpstr>
      <vt:lpstr>Jost</vt:lpstr>
      <vt:lpstr>Office Theme</vt:lpstr>
      <vt:lpstr>Intro to ggplot2  Damie Pak </vt:lpstr>
      <vt:lpstr>Please bear with me: Switching between R and Powerpoint  For questions- you can either ask directly or put in chat  This is not going to show you everything- I’m going to be happy if you just walk away with a general “feel” for ggplot2  Please bear with me: Sometimes I don’t have a good explanation and I just “know” through lot of trial/error </vt:lpstr>
      <vt:lpstr>A history of ggplot2? </vt:lpstr>
      <vt:lpstr>PowerPoint Presentation</vt:lpstr>
      <vt:lpstr>Life science is the greatest playground</vt:lpstr>
      <vt:lpstr>PowerPoint Presentation</vt:lpstr>
      <vt:lpstr>When you learn ggplot2, you can start thinking of more ways to represent your data</vt:lpstr>
      <vt:lpstr>PowerPoint Presentation</vt:lpstr>
      <vt:lpstr>Part A: Line plots </vt:lpstr>
      <vt:lpstr>PowerPoint Presentation</vt:lpstr>
      <vt:lpstr>I only want to plot a single county FV- this is the data-frame.  It is impossible to use ggplot without understanding what your data looks like.  This is a huge boon</vt:lpstr>
      <vt:lpstr>The first layer you start ALWAYS start out with is the data</vt:lpstr>
      <vt:lpstr>The first layer </vt:lpstr>
      <vt:lpstr>aes is short for aesthetics</vt:lpstr>
      <vt:lpstr>PowerPoint Presentation</vt:lpstr>
      <vt:lpstr>PowerPoint Presentation</vt:lpstr>
      <vt:lpstr>The Second Layer is about  Geometric Representation</vt:lpstr>
      <vt:lpstr>  geom_line()</vt:lpstr>
      <vt:lpstr>PowerPoint Presentation</vt:lpstr>
      <vt:lpstr>PowerPoint Presentation</vt:lpstr>
      <vt:lpstr>What if you want to add points?  </vt:lpstr>
      <vt:lpstr>PowerPoint Presentation</vt:lpstr>
      <vt:lpstr>PowerPoint Presentation</vt:lpstr>
      <vt:lpstr>PowerPoint Presentation</vt:lpstr>
      <vt:lpstr>Changing the Color/Size/Etc.</vt:lpstr>
      <vt:lpstr>Go to the specific layer to change</vt:lpstr>
      <vt:lpstr>PowerPoint Presentation</vt:lpstr>
      <vt:lpstr>PowerPoint Presentation</vt:lpstr>
      <vt:lpstr>The first layer has to do with the data + The second layer has to do with the representation</vt:lpstr>
      <vt:lpstr>Honestly, don’t bother memorizing theme…yet</vt:lpstr>
      <vt:lpstr>PowerPoint Presentation</vt:lpstr>
      <vt:lpstr> Again theme is another layer, it’s what you do at the end so it’s generally at the higher layers  Think of like decorating a room, it’s the little touches at the end  Let’s do theme_bw()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Lot of the times you will have to reformat your data before you can put it through ggplot2</vt:lpstr>
      <vt:lpstr>PowerPoint Presentation</vt:lpstr>
      <vt:lpstr>PowerPoint Presentation</vt:lpstr>
      <vt:lpstr>PowerPoint Presentation</vt:lpstr>
      <vt:lpstr>Converting wide to long format is a crucial skill (not only for data.viz but a lot of analysis packages)</vt:lpstr>
      <vt:lpstr>PowerPoint Presentation</vt:lpstr>
      <vt:lpstr>There’s so many functions/packages but I’m used to reshape2::melt function (OG package here)   (have no idea what other packages are)</vt:lpstr>
      <vt:lpstr>The reshape formula</vt:lpstr>
      <vt:lpstr>PowerPoint Presentation</vt:lpstr>
      <vt:lpstr>PowerPoint Presentation</vt:lpstr>
      <vt:lpstr>Let’s get plotting: Our end goal is this </vt:lpstr>
      <vt:lpstr>What is the first layer everyone?</vt:lpstr>
      <vt:lpstr>PowerPoint Presentation</vt:lpstr>
      <vt:lpstr>PowerPoint Presentation</vt:lpstr>
      <vt:lpstr>PowerPoint Presentation</vt:lpstr>
      <vt:lpstr>What went wrong?</vt:lpstr>
      <vt:lpstr>When you have multiple groups </vt:lpstr>
      <vt:lpstr>The formula </vt:lpstr>
      <vt:lpstr>PowerPoint Presentation</vt:lpstr>
      <vt:lpstr>PowerPoint Presentation</vt:lpstr>
      <vt:lpstr>Now R automatically gives us colors but let’s say we want to manually change it. </vt:lpstr>
      <vt:lpstr>Introduction to the scale layer</vt:lpstr>
      <vt:lpstr>PowerPoint Presentation</vt:lpstr>
      <vt:lpstr>PowerPoint Presentation</vt:lpstr>
      <vt:lpstr>PowerPoint Presentation</vt:lpstr>
      <vt:lpstr>PowerPoint Presentation</vt:lpstr>
      <vt:lpstr>Exercise B.4 </vt:lpstr>
      <vt:lpstr>Answers to Exercise B.4 </vt:lpstr>
      <vt:lpstr>PowerPoint Presentation</vt:lpstr>
      <vt:lpstr>PowerPoint Presentation</vt:lpstr>
      <vt:lpstr>PowerPoint Presentation</vt:lpstr>
      <vt:lpstr>PowerPoint Presentation</vt:lpstr>
      <vt:lpstr>Congrats… but it’s really hard to read.</vt:lpstr>
      <vt:lpstr>The evident Power of ggplot2 is facet</vt:lpstr>
      <vt:lpstr>Let’s get plotting: Our end goal is this </vt:lpstr>
      <vt:lpstr>The new layer is just facet_wrap</vt:lpstr>
      <vt:lpstr>PowerPoint Presentation</vt:lpstr>
      <vt:lpstr>How to do multiplots</vt:lpstr>
      <vt:lpstr>Patchwork </vt:lpstr>
      <vt:lpstr>You can assign a ggplot2 as a variable </vt:lpstr>
      <vt:lpstr>Patchwork FRAMEWORK</vt:lpstr>
      <vt:lpstr>PowerPoint Presentation</vt:lpstr>
      <vt:lpstr>Part C: Barplots</vt:lpstr>
      <vt:lpstr>Okay now you jumped into the pool of ggplot2, let’s keep doing a little bit more drills</vt:lpstr>
      <vt:lpstr>PowerPoint Presentation</vt:lpstr>
      <vt:lpstr>First we must melt!</vt:lpstr>
      <vt:lpstr>PowerPoint Presentation</vt:lpstr>
      <vt:lpstr>PowerPoint Presentation</vt:lpstr>
      <vt:lpstr>Data Layer!</vt:lpstr>
      <vt:lpstr>PowerPoint Presentation</vt:lpstr>
      <vt:lpstr>PowerPoint Presentation</vt:lpstr>
      <vt:lpstr>PowerPoint Presentation</vt:lpstr>
      <vt:lpstr>A quirk of geom_bar</vt:lpstr>
      <vt:lpstr>PowerPoint Presentation</vt:lpstr>
      <vt:lpstr>PowerPoint Presentation</vt:lpstr>
      <vt:lpstr>Again the same problem with the multiple line</vt:lpstr>
      <vt:lpstr>Remember to say hey I want to incorporate the grouping</vt:lpstr>
      <vt:lpstr>PowerPoint Presentation</vt:lpstr>
      <vt:lpstr>PowerPoint Presentation</vt:lpstr>
      <vt:lpstr>I want to change the position of the bar</vt:lpstr>
      <vt:lpstr>Exercise C.5</vt:lpstr>
      <vt:lpstr>Answer to C.5</vt:lpstr>
      <vt:lpstr>PowerPoint Presentation</vt:lpstr>
      <vt:lpstr>Exercise C.6</vt:lpstr>
      <vt:lpstr>Answer to C.6</vt:lpstr>
      <vt:lpstr>Change the title and the theme</vt:lpstr>
      <vt:lpstr>Exercise C.7</vt:lpstr>
      <vt:lpstr>PowerPoint Presentation</vt:lpstr>
      <vt:lpstr>PowerPoint Presentation</vt:lpstr>
      <vt:lpstr>We really need to be adding geom_tile</vt:lpstr>
      <vt:lpstr>Again! Melt!</vt:lpstr>
      <vt:lpstr>Exercise D.1</vt:lpstr>
      <vt:lpstr>Answer to D.1</vt:lpstr>
      <vt:lpstr>Exercise D.2</vt:lpstr>
      <vt:lpstr>PowerPoint Presentation</vt:lpstr>
      <vt:lpstr>Answer to D.2</vt:lpstr>
      <vt:lpstr>PowerPoint Presentation</vt:lpstr>
      <vt:lpstr>Exercise D.3</vt:lpstr>
      <vt:lpstr>Answer to D.3</vt:lpstr>
      <vt:lpstr>Okay need some border between the tiles</vt:lpstr>
      <vt:lpstr>Exercise D.4</vt:lpstr>
      <vt:lpstr>Answer to D.4</vt:lpstr>
      <vt:lpstr>Change the scale layer</vt:lpstr>
      <vt:lpstr>Exercise D.5</vt:lpstr>
      <vt:lpstr>Answer to D.5</vt:lpstr>
      <vt:lpstr>Change the label and theme </vt:lpstr>
      <vt:lpstr>Exercise D.6</vt:lpstr>
      <vt:lpstr>Fin</vt:lpstr>
      <vt:lpstr>For future stuff</vt:lpstr>
      <vt:lpstr>How to get better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ggplot2</dc:title>
  <dc:creator>Damie Pak</dc:creator>
  <cp:lastModifiedBy>Damie Pak</cp:lastModifiedBy>
  <cp:revision>119</cp:revision>
  <dcterms:created xsi:type="dcterms:W3CDTF">2021-03-02T02:29:59Z</dcterms:created>
  <dcterms:modified xsi:type="dcterms:W3CDTF">2022-04-14T19:06:03Z</dcterms:modified>
</cp:coreProperties>
</file>